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69" r:id="rId4"/>
    <p:sldId id="271" r:id="rId5"/>
    <p:sldId id="276" r:id="rId6"/>
    <p:sldId id="258" r:id="rId7"/>
    <p:sldId id="265" r:id="rId8"/>
    <p:sldId id="259" r:id="rId9"/>
    <p:sldId id="278" r:id="rId10"/>
    <p:sldId id="266" r:id="rId11"/>
    <p:sldId id="261" r:id="rId12"/>
    <p:sldId id="268" r:id="rId13"/>
    <p:sldId id="267" r:id="rId14"/>
    <p:sldId id="262" r:id="rId15"/>
    <p:sldId id="263" r:id="rId16"/>
    <p:sldId id="273" r:id="rId17"/>
    <p:sldId id="274" r:id="rId18"/>
    <p:sldId id="275" r:id="rId19"/>
    <p:sldId id="26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8" autoAdjust="0"/>
    <p:restoredTop sz="83319" autoAdjust="0"/>
  </p:normalViewPr>
  <p:slideViewPr>
    <p:cSldViewPr snapToGrid="0">
      <p:cViewPr varScale="1">
        <p:scale>
          <a:sx n="80" d="100"/>
          <a:sy n="80" d="100"/>
        </p:scale>
        <p:origin x="122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jpg>
</file>

<file path=ppt/media/image11.jpg>
</file>

<file path=ppt/media/image12.jpg>
</file>

<file path=ppt/media/image13.png>
</file>

<file path=ppt/media/image14.png>
</file>

<file path=ppt/media/image2.png>
</file>

<file path=ppt/media/image3.jpg>
</file>

<file path=ppt/media/image4.jp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079B-5E3E-4146-A4D0-FBB5358ADB56}" type="datetimeFigureOut">
              <a:rPr lang="en-US" smtClean="0"/>
              <a:t>6/17/2019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A949B-E09B-42C1-B2F1-484A1DD154E7}" type="slidenum">
              <a:rPr lang="en-US" smtClean="0"/>
              <a:t>‹#›</a:t>
            </a:fld>
            <a:endParaRPr lang="en-US"/>
          </a:p>
        </p:txBody>
      </p:sp>
    </p:spTree>
    <p:extLst>
      <p:ext uri="{BB962C8B-B14F-4D97-AF65-F5344CB8AC3E}">
        <p14:creationId xmlns:p14="http://schemas.microsoft.com/office/powerpoint/2010/main" val="3537182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will likely be removed.</a:t>
            </a:r>
          </a:p>
        </p:txBody>
      </p:sp>
      <p:sp>
        <p:nvSpPr>
          <p:cNvPr id="4" name="Slide Number Placeholder 3"/>
          <p:cNvSpPr>
            <a:spLocks noGrp="1"/>
          </p:cNvSpPr>
          <p:nvPr>
            <p:ph type="sldNum" sz="quarter" idx="5"/>
          </p:nvPr>
        </p:nvSpPr>
        <p:spPr/>
        <p:txBody>
          <a:bodyPr/>
          <a:lstStyle/>
          <a:p>
            <a:fld id="{35AA949B-E09B-42C1-B2F1-484A1DD154E7}" type="slidenum">
              <a:rPr lang="en-US" smtClean="0"/>
              <a:t>2</a:t>
            </a:fld>
            <a:endParaRPr lang="en-US"/>
          </a:p>
        </p:txBody>
      </p:sp>
    </p:spTree>
    <p:extLst>
      <p:ext uri="{BB962C8B-B14F-4D97-AF65-F5344CB8AC3E}">
        <p14:creationId xmlns:p14="http://schemas.microsoft.com/office/powerpoint/2010/main" val="25902565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GMC Yukon and Chevy Colorado</a:t>
            </a:r>
          </a:p>
          <a:p>
            <a:endParaRPr lang="en-US" dirty="0"/>
          </a:p>
          <a:p>
            <a:r>
              <a:rPr lang="en-US" dirty="0"/>
              <a:t>$2k difference base starting price, Chevy sells 4x as many last year</a:t>
            </a:r>
          </a:p>
        </p:txBody>
      </p:sp>
      <p:sp>
        <p:nvSpPr>
          <p:cNvPr id="4" name="Slide Number Placeholder 3"/>
          <p:cNvSpPr>
            <a:spLocks noGrp="1"/>
          </p:cNvSpPr>
          <p:nvPr>
            <p:ph type="sldNum" sz="quarter" idx="5"/>
          </p:nvPr>
        </p:nvSpPr>
        <p:spPr/>
        <p:txBody>
          <a:bodyPr/>
          <a:lstStyle/>
          <a:p>
            <a:fld id="{35AA949B-E09B-42C1-B2F1-484A1DD154E7}" type="slidenum">
              <a:rPr lang="en-US" smtClean="0"/>
              <a:t>13</a:t>
            </a:fld>
            <a:endParaRPr lang="en-US"/>
          </a:p>
        </p:txBody>
      </p:sp>
    </p:spTree>
    <p:extLst>
      <p:ext uri="{BB962C8B-B14F-4D97-AF65-F5344CB8AC3E}">
        <p14:creationId xmlns:p14="http://schemas.microsoft.com/office/powerpoint/2010/main" val="114769813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cutting R&amp;D costs to only superficial components (styling and interior) we see a highly specialized industry right now.</a:t>
            </a:r>
          </a:p>
          <a:p>
            <a:endParaRPr lang="en-US" dirty="0"/>
          </a:p>
          <a:p>
            <a:r>
              <a:rPr lang="en-US" dirty="0"/>
              <a:t>GMC Canyon and Chevy Colorado. Nearly identical.</a:t>
            </a:r>
          </a:p>
          <a:p>
            <a:endParaRPr lang="en-US" dirty="0"/>
          </a:p>
        </p:txBody>
      </p:sp>
      <p:sp>
        <p:nvSpPr>
          <p:cNvPr id="4" name="Slide Number Placeholder 3"/>
          <p:cNvSpPr>
            <a:spLocks noGrp="1"/>
          </p:cNvSpPr>
          <p:nvPr>
            <p:ph type="sldNum" sz="quarter" idx="5"/>
          </p:nvPr>
        </p:nvSpPr>
        <p:spPr/>
        <p:txBody>
          <a:bodyPr/>
          <a:lstStyle/>
          <a:p>
            <a:fld id="{35AA949B-E09B-42C1-B2F1-484A1DD154E7}" type="slidenum">
              <a:rPr lang="en-US" smtClean="0"/>
              <a:t>14</a:t>
            </a:fld>
            <a:endParaRPr lang="en-US"/>
          </a:p>
        </p:txBody>
      </p:sp>
    </p:spTree>
    <p:extLst>
      <p:ext uri="{BB962C8B-B14F-4D97-AF65-F5344CB8AC3E}">
        <p14:creationId xmlns:p14="http://schemas.microsoft.com/office/powerpoint/2010/main" val="17954463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standard web application architecture is the Chevy Colorado of software systems. Everyone’s got one, they don’t vary too much. Container or AMI is your web tier, </a:t>
            </a:r>
            <a:r>
              <a:rPr lang="en-US" dirty="0" err="1"/>
              <a:t>db</a:t>
            </a:r>
            <a:r>
              <a:rPr lang="en-US" dirty="0"/>
              <a:t> is a service, </a:t>
            </a:r>
            <a:r>
              <a:rPr lang="en-US" dirty="0" err="1"/>
              <a:t>sqs</a:t>
            </a:r>
            <a:r>
              <a:rPr lang="en-US" dirty="0"/>
              <a:t> (pub sub) is a service, email is a service, everything is a service. Container/web server is your engine, transmission is your database. Email is your wheels, scalability is </a:t>
            </a:r>
            <a:r>
              <a:rPr lang="en-US"/>
              <a:t>your frame.</a:t>
            </a:r>
          </a:p>
        </p:txBody>
      </p:sp>
      <p:sp>
        <p:nvSpPr>
          <p:cNvPr id="4" name="Slide Number Placeholder 3"/>
          <p:cNvSpPr>
            <a:spLocks noGrp="1"/>
          </p:cNvSpPr>
          <p:nvPr>
            <p:ph type="sldNum" sz="quarter" idx="5"/>
          </p:nvPr>
        </p:nvSpPr>
        <p:spPr/>
        <p:txBody>
          <a:bodyPr/>
          <a:lstStyle/>
          <a:p>
            <a:fld id="{35AA949B-E09B-42C1-B2F1-484A1DD154E7}" type="slidenum">
              <a:rPr lang="en-US" smtClean="0"/>
              <a:t>18</a:t>
            </a:fld>
            <a:endParaRPr lang="en-US"/>
          </a:p>
        </p:txBody>
      </p:sp>
    </p:spTree>
    <p:extLst>
      <p:ext uri="{BB962C8B-B14F-4D97-AF65-F5344CB8AC3E}">
        <p14:creationId xmlns:p14="http://schemas.microsoft.com/office/powerpoint/2010/main" val="3654394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always liked cars. As a kid I had Lamborghini posters on my wall and loved the Transformers.</a:t>
            </a:r>
          </a:p>
          <a:p>
            <a:r>
              <a:rPr lang="en-US" dirty="0"/>
              <a:t>When I started thinking about Serverless and why it’s so popular I saw some parallels with the way car/truck manufacturing has progressed over the years.</a:t>
            </a:r>
          </a:p>
          <a:p>
            <a:endParaRPr lang="en-US" dirty="0"/>
          </a:p>
        </p:txBody>
      </p:sp>
      <p:sp>
        <p:nvSpPr>
          <p:cNvPr id="4" name="Slide Number Placeholder 3"/>
          <p:cNvSpPr>
            <a:spLocks noGrp="1"/>
          </p:cNvSpPr>
          <p:nvPr>
            <p:ph type="sldNum" sz="quarter" idx="5"/>
          </p:nvPr>
        </p:nvSpPr>
        <p:spPr/>
        <p:txBody>
          <a:bodyPr/>
          <a:lstStyle/>
          <a:p>
            <a:fld id="{35AA949B-E09B-42C1-B2F1-484A1DD154E7}" type="slidenum">
              <a:rPr lang="en-US" smtClean="0"/>
              <a:t>5</a:t>
            </a:fld>
            <a:endParaRPr lang="en-US"/>
          </a:p>
        </p:txBody>
      </p:sp>
    </p:spTree>
    <p:extLst>
      <p:ext uri="{BB962C8B-B14F-4D97-AF65-F5344CB8AC3E}">
        <p14:creationId xmlns:p14="http://schemas.microsoft.com/office/powerpoint/2010/main" val="33637371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beginning, there was the Benz Patent Motor Car. </a:t>
            </a:r>
          </a:p>
          <a:p>
            <a:endParaRPr lang="en-US" dirty="0"/>
          </a:p>
          <a:p>
            <a:r>
              <a:rPr lang="en-US" dirty="0"/>
              <a:t>Early days, everything was bespoke. Any parts not created by the manufacturer directly probably weren’t being used elsewhere</a:t>
            </a:r>
          </a:p>
        </p:txBody>
      </p:sp>
      <p:sp>
        <p:nvSpPr>
          <p:cNvPr id="4" name="Slide Number Placeholder 3"/>
          <p:cNvSpPr>
            <a:spLocks noGrp="1"/>
          </p:cNvSpPr>
          <p:nvPr>
            <p:ph type="sldNum" sz="quarter" idx="5"/>
          </p:nvPr>
        </p:nvSpPr>
        <p:spPr/>
        <p:txBody>
          <a:bodyPr/>
          <a:lstStyle/>
          <a:p>
            <a:fld id="{35AA949B-E09B-42C1-B2F1-484A1DD154E7}" type="slidenum">
              <a:rPr lang="en-US" smtClean="0"/>
              <a:t>6</a:t>
            </a:fld>
            <a:endParaRPr lang="en-US"/>
          </a:p>
        </p:txBody>
      </p:sp>
    </p:spTree>
    <p:extLst>
      <p:ext uri="{BB962C8B-B14F-4D97-AF65-F5344CB8AC3E}">
        <p14:creationId xmlns:p14="http://schemas.microsoft.com/office/powerpoint/2010/main" val="36130804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beginning, there was the Benz Patent Motor Car. </a:t>
            </a:r>
          </a:p>
          <a:p>
            <a:endParaRPr lang="en-US" dirty="0"/>
          </a:p>
          <a:p>
            <a:r>
              <a:rPr lang="en-US" dirty="0"/>
              <a:t>Early days, everything was bespoke. Any parts not created by the manufacturer directly probably weren’t being used elsewhere</a:t>
            </a:r>
          </a:p>
        </p:txBody>
      </p:sp>
      <p:sp>
        <p:nvSpPr>
          <p:cNvPr id="4" name="Slide Number Placeholder 3"/>
          <p:cNvSpPr>
            <a:spLocks noGrp="1"/>
          </p:cNvSpPr>
          <p:nvPr>
            <p:ph type="sldNum" sz="quarter" idx="5"/>
          </p:nvPr>
        </p:nvSpPr>
        <p:spPr/>
        <p:txBody>
          <a:bodyPr/>
          <a:lstStyle/>
          <a:p>
            <a:fld id="{35AA949B-E09B-42C1-B2F1-484A1DD154E7}" type="slidenum">
              <a:rPr lang="en-US" smtClean="0"/>
              <a:t>7</a:t>
            </a:fld>
            <a:endParaRPr lang="en-US"/>
          </a:p>
        </p:txBody>
      </p:sp>
    </p:spTree>
    <p:extLst>
      <p:ext uri="{BB962C8B-B14F-4D97-AF65-F5344CB8AC3E}">
        <p14:creationId xmlns:p14="http://schemas.microsoft.com/office/powerpoint/2010/main" val="38937573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Ford forever changes auto manufacturing by introduce the production line, allowing for the rapid creation and iteration of the automobile.</a:t>
            </a:r>
          </a:p>
          <a:p>
            <a:endParaRPr lang="en-US" dirty="0"/>
          </a:p>
          <a:p>
            <a:r>
              <a:rPr lang="en-US" dirty="0"/>
              <a:t>Faster iteration resulted in spending less time R&amp;D on common components, once it had been tested and tried through a large enough number of uses, engineers felt comfortable take parts “off the shelf”</a:t>
            </a:r>
          </a:p>
          <a:p>
            <a:endParaRPr lang="en-US" dirty="0"/>
          </a:p>
        </p:txBody>
      </p:sp>
      <p:sp>
        <p:nvSpPr>
          <p:cNvPr id="4" name="Slide Number Placeholder 3"/>
          <p:cNvSpPr>
            <a:spLocks noGrp="1"/>
          </p:cNvSpPr>
          <p:nvPr>
            <p:ph type="sldNum" sz="quarter" idx="5"/>
          </p:nvPr>
        </p:nvSpPr>
        <p:spPr/>
        <p:txBody>
          <a:bodyPr/>
          <a:lstStyle/>
          <a:p>
            <a:fld id="{35AA949B-E09B-42C1-B2F1-484A1DD154E7}" type="slidenum">
              <a:rPr lang="en-US" smtClean="0"/>
              <a:t>8</a:t>
            </a:fld>
            <a:endParaRPr lang="en-US"/>
          </a:p>
        </p:txBody>
      </p:sp>
    </p:spTree>
    <p:extLst>
      <p:ext uri="{BB962C8B-B14F-4D97-AF65-F5344CB8AC3E}">
        <p14:creationId xmlns:p14="http://schemas.microsoft.com/office/powerpoint/2010/main" val="10376936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Ford forever changes auto manufacturing by introduce the production line, allowing for the rapid creation and iteration of the automobile.</a:t>
            </a:r>
          </a:p>
          <a:p>
            <a:endParaRPr lang="en-US" dirty="0"/>
          </a:p>
          <a:p>
            <a:r>
              <a:rPr lang="en-US" dirty="0"/>
              <a:t>Faster iteration resulted in spending less time R&amp;D on common components, once it had been tested and tried through a large enough number of uses, engineers felt comfortable take parts “off the shelf”</a:t>
            </a:r>
          </a:p>
          <a:p>
            <a:endParaRPr lang="en-US" dirty="0"/>
          </a:p>
        </p:txBody>
      </p:sp>
      <p:sp>
        <p:nvSpPr>
          <p:cNvPr id="4" name="Slide Number Placeholder 3"/>
          <p:cNvSpPr>
            <a:spLocks noGrp="1"/>
          </p:cNvSpPr>
          <p:nvPr>
            <p:ph type="sldNum" sz="quarter" idx="5"/>
          </p:nvPr>
        </p:nvSpPr>
        <p:spPr/>
        <p:txBody>
          <a:bodyPr/>
          <a:lstStyle/>
          <a:p>
            <a:fld id="{35AA949B-E09B-42C1-B2F1-484A1DD154E7}" type="slidenum">
              <a:rPr lang="en-US" smtClean="0"/>
              <a:t>9</a:t>
            </a:fld>
            <a:endParaRPr lang="en-US"/>
          </a:p>
        </p:txBody>
      </p:sp>
    </p:spTree>
    <p:extLst>
      <p:ext uri="{BB962C8B-B14F-4D97-AF65-F5344CB8AC3E}">
        <p14:creationId xmlns:p14="http://schemas.microsoft.com/office/powerpoint/2010/main" val="5988818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10</a:t>
            </a:fld>
            <a:endParaRPr lang="en-US"/>
          </a:p>
        </p:txBody>
      </p:sp>
    </p:spTree>
    <p:extLst>
      <p:ext uri="{BB962C8B-B14F-4D97-AF65-F5344CB8AC3E}">
        <p14:creationId xmlns:p14="http://schemas.microsoft.com/office/powerpoint/2010/main" val="22401235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11</a:t>
            </a:fld>
            <a:endParaRPr lang="en-US"/>
          </a:p>
        </p:txBody>
      </p:sp>
    </p:spTree>
    <p:extLst>
      <p:ext uri="{BB962C8B-B14F-4D97-AF65-F5344CB8AC3E}">
        <p14:creationId xmlns:p14="http://schemas.microsoft.com/office/powerpoint/2010/main" val="2374451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12</a:t>
            </a:fld>
            <a:endParaRPr lang="en-US"/>
          </a:p>
        </p:txBody>
      </p:sp>
    </p:spTree>
    <p:extLst>
      <p:ext uri="{BB962C8B-B14F-4D97-AF65-F5344CB8AC3E}">
        <p14:creationId xmlns:p14="http://schemas.microsoft.com/office/powerpoint/2010/main" val="41226623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5331C-008F-4839-820C-AA61BB0A28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A921BC0-BB15-41E4-A06A-8A9BB02BEF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1DD5201-315C-4540-A917-1345E333787F}"/>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E737F498-EBF8-4209-9DA3-2A7D4BB68C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6C9BAE-0FDA-4E19-8F82-1AACDA265CC9}"/>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283488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529FA-6503-41DE-9B25-6E2AE98CA4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8EAF283-4B75-4835-A80C-E299F9490F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57344-4AD6-47F6-8EF3-77553957D686}"/>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A32660DB-A701-4A53-A4CF-EF99A65E55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F1CA26-CF64-4F15-9849-7D414CCB362B}"/>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741054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3A9CAB-005D-425C-ACA0-36D009260DB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725ABC9-094C-4D91-825F-9643012183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49A80C-1232-443D-92F9-14A275911EB1}"/>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DE56C49A-C842-46F6-9844-CC3907B04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F0129F-FA95-4826-A8CC-D70A9549E508}"/>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94379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9E19D-99CC-4510-8587-FCA848F26B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057F31-D414-4AC6-A869-45288CAA9A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79981F-4189-43EF-9F61-DB34F3BE1801}"/>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BEFE8758-D091-470C-B294-A1CC3A2AC7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089E03-DF60-40D9-B2EB-53D0D6D62EF8}"/>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627697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3F21C-7D59-438F-ADB9-16EBBC20B2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2BC94E6-9DC6-4D44-A467-E7AC6AA233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562DC2-9204-49FB-9975-E3BE75D2A847}"/>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7F0D52F9-D644-47AD-8776-09559654F8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D990FB-DE2D-4459-BB06-F359D526EB83}"/>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4099496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7EF41-1C19-41FA-B994-2F96C6EF42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62397B-9B49-4ADB-8259-713424BD95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D64877-242A-4977-AED6-88687F8021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F48A43-317A-4215-B60B-32340360568A}"/>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6" name="Footer Placeholder 5">
            <a:extLst>
              <a:ext uri="{FF2B5EF4-FFF2-40B4-BE49-F238E27FC236}">
                <a16:creationId xmlns:a16="http://schemas.microsoft.com/office/drawing/2014/main" id="{559E92CB-C9CF-4E94-B395-323AF9D433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41337F-77F3-491A-92CA-0B0606E0323E}"/>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740139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B2173-1B24-4B71-9DA6-C4141DD4AD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1FFB96-ECD2-4D56-AF06-907B735C42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0B4F7E-9772-4838-B6F3-F0E1D0415D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10D8019-6C5F-43D1-81B5-0121430641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7FE421-6755-4ABF-AE5E-6D5854C31A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CB014E-3B53-4E0B-A999-CCB3EEBBC10D}"/>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8" name="Footer Placeholder 7">
            <a:extLst>
              <a:ext uri="{FF2B5EF4-FFF2-40B4-BE49-F238E27FC236}">
                <a16:creationId xmlns:a16="http://schemas.microsoft.com/office/drawing/2014/main" id="{A24E0144-56F1-46BA-A3C4-956CC02110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FEDCB0E-FB60-426E-8FBE-210FB90E1AD0}"/>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330920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39869-2A7A-45AA-A9F0-88F91E12CBE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7B9D839-2603-4D9E-BCB3-05BDE3A84A7F}"/>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4" name="Footer Placeholder 3">
            <a:extLst>
              <a:ext uri="{FF2B5EF4-FFF2-40B4-BE49-F238E27FC236}">
                <a16:creationId xmlns:a16="http://schemas.microsoft.com/office/drawing/2014/main" id="{14857C0E-816A-48B8-8F2B-8937DEA1C0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90C98B-8831-4980-89EA-C416357B63E8}"/>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80316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49DBB4-7CD6-4482-893D-D099194E3AB1}"/>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3" name="Footer Placeholder 2">
            <a:extLst>
              <a:ext uri="{FF2B5EF4-FFF2-40B4-BE49-F238E27FC236}">
                <a16:creationId xmlns:a16="http://schemas.microsoft.com/office/drawing/2014/main" id="{624D7E7A-F6D9-45F0-A918-2380881F34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CB0F318-D798-4BE1-BB7D-44DA64F3956E}"/>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50464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51DBD-9502-4803-BF42-40BF606E5F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82BF03-CDBF-4106-9DC3-F53CA6974D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C50850-4D4D-4AD8-9BF3-26630A6452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0F6C09-E771-4C27-9764-4B4451172525}"/>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6" name="Footer Placeholder 5">
            <a:extLst>
              <a:ext uri="{FF2B5EF4-FFF2-40B4-BE49-F238E27FC236}">
                <a16:creationId xmlns:a16="http://schemas.microsoft.com/office/drawing/2014/main" id="{4E9309D8-DA75-4E75-95D7-AB27A155FA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9545FD-6CFD-42B5-A024-2E3E6543C285}"/>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315639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1817C-6CFE-4D13-8166-92B6C38B2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053004-6DCB-4CD9-94B1-632B71A1DD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672D3B-4F2F-4FA6-BF0A-85735116A2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F88028-9EC0-45D7-827E-1750154383B5}"/>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6" name="Footer Placeholder 5">
            <a:extLst>
              <a:ext uri="{FF2B5EF4-FFF2-40B4-BE49-F238E27FC236}">
                <a16:creationId xmlns:a16="http://schemas.microsoft.com/office/drawing/2014/main" id="{54457405-E054-439E-9CD0-E224B65A60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479BA3-165E-4004-B41E-7DA6052C9009}"/>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700865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616DEB-8BF3-440D-B02E-BAB5DB88F7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BB50C43-E5F2-4663-AF53-B7897DC9B0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D45FB-A281-45BB-B064-DA48B82F64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3E9FC1E2-5031-48A2-8FA9-0ACADCE134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959193-1414-4024-B9EC-DE5D7A0DE7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99922F-42B8-4CE8-AD66-3288033825F7}" type="slidenum">
              <a:rPr lang="en-US" smtClean="0"/>
              <a:t>‹#›</a:t>
            </a:fld>
            <a:endParaRPr lang="en-US"/>
          </a:p>
        </p:txBody>
      </p:sp>
    </p:spTree>
    <p:extLst>
      <p:ext uri="{BB962C8B-B14F-4D97-AF65-F5344CB8AC3E}">
        <p14:creationId xmlns:p14="http://schemas.microsoft.com/office/powerpoint/2010/main" val="79604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5ACEB-1510-4497-878D-5C633F9DF5B2}"/>
              </a:ext>
            </a:extLst>
          </p:cNvPr>
          <p:cNvSpPr>
            <a:spLocks noGrp="1"/>
          </p:cNvSpPr>
          <p:nvPr>
            <p:ph type="ctrTitle"/>
          </p:nvPr>
        </p:nvSpPr>
        <p:spPr/>
        <p:txBody>
          <a:bodyPr/>
          <a:lstStyle/>
          <a:p>
            <a:r>
              <a:rPr lang="en-US" dirty="0"/>
              <a:t>AWS Serverless</a:t>
            </a:r>
          </a:p>
        </p:txBody>
      </p:sp>
      <p:sp>
        <p:nvSpPr>
          <p:cNvPr id="3" name="Subtitle 2">
            <a:extLst>
              <a:ext uri="{FF2B5EF4-FFF2-40B4-BE49-F238E27FC236}">
                <a16:creationId xmlns:a16="http://schemas.microsoft.com/office/drawing/2014/main" id="{EE903EB3-0334-43F9-ADF4-207BBB54F0BA}"/>
              </a:ext>
            </a:extLst>
          </p:cNvPr>
          <p:cNvSpPr>
            <a:spLocks noGrp="1"/>
          </p:cNvSpPr>
          <p:nvPr>
            <p:ph type="subTitle" idx="1"/>
          </p:nvPr>
        </p:nvSpPr>
        <p:spPr/>
        <p:txBody>
          <a:bodyPr/>
          <a:lstStyle/>
          <a:p>
            <a:r>
              <a:rPr lang="en-US" dirty="0"/>
              <a:t>Rob Koch and Matthew Bonig</a:t>
            </a:r>
          </a:p>
        </p:txBody>
      </p:sp>
    </p:spTree>
    <p:extLst>
      <p:ext uri="{BB962C8B-B14F-4D97-AF65-F5344CB8AC3E}">
        <p14:creationId xmlns:p14="http://schemas.microsoft.com/office/powerpoint/2010/main" val="1645653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400">
                <a:solidFill>
                  <a:srgbClr val="FFFFFF"/>
                </a:solidFill>
              </a:rPr>
              <a:t>Commoditize</a:t>
            </a:r>
          </a:p>
        </p:txBody>
      </p:sp>
      <p:pic>
        <p:nvPicPr>
          <p:cNvPr id="8" name="Content Placeholder 7" descr="A car parked in a parking lot&#10;&#10;Description automatically generated">
            <a:extLst>
              <a:ext uri="{FF2B5EF4-FFF2-40B4-BE49-F238E27FC236}">
                <a16:creationId xmlns:a16="http://schemas.microsoft.com/office/drawing/2014/main" id="{4E0106CD-9DAB-479D-8E26-5851A0E1025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0040" y="485637"/>
            <a:ext cx="5455917" cy="3641824"/>
          </a:xfrm>
          <a:prstGeom prst="rect">
            <a:avLst/>
          </a:prstGeom>
        </p:spPr>
      </p:pic>
      <p:pic>
        <p:nvPicPr>
          <p:cNvPr id="10" name="Picture 9" descr="A car parked on the side of a road&#10;&#10;Description automatically generated">
            <a:extLst>
              <a:ext uri="{FF2B5EF4-FFF2-40B4-BE49-F238E27FC236}">
                <a16:creationId xmlns:a16="http://schemas.microsoft.com/office/drawing/2014/main" id="{55010959-2504-4C6C-A8C0-352E5F10D7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416043" y="922111"/>
            <a:ext cx="5455917" cy="2768877"/>
          </a:xfrm>
          <a:prstGeom prst="rect">
            <a:avLst/>
          </a:prstGeom>
        </p:spPr>
      </p:pic>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0A9C912-360C-413D-9BC9-DAE112CEA4F3}"/>
              </a:ext>
            </a:extLst>
          </p:cNvPr>
          <p:cNvSpPr/>
          <p:nvPr/>
        </p:nvSpPr>
        <p:spPr>
          <a:xfrm>
            <a:off x="2575753" y="4065887"/>
            <a:ext cx="944489" cy="369332"/>
          </a:xfrm>
          <a:prstGeom prst="rect">
            <a:avLst/>
          </a:prstGeom>
        </p:spPr>
        <p:txBody>
          <a:bodyPr wrap="none">
            <a:spAutoFit/>
          </a:bodyPr>
          <a:lstStyle/>
          <a:p>
            <a:r>
              <a:rPr lang="en-US" dirty="0"/>
              <a:t>$11,498</a:t>
            </a:r>
          </a:p>
        </p:txBody>
      </p:sp>
      <p:sp>
        <p:nvSpPr>
          <p:cNvPr id="11" name="Rectangle 10">
            <a:extLst>
              <a:ext uri="{FF2B5EF4-FFF2-40B4-BE49-F238E27FC236}">
                <a16:creationId xmlns:a16="http://schemas.microsoft.com/office/drawing/2014/main" id="{8B1AA90E-1397-4E57-B2FD-5CF5FB649FED}"/>
              </a:ext>
            </a:extLst>
          </p:cNvPr>
          <p:cNvSpPr/>
          <p:nvPr/>
        </p:nvSpPr>
        <p:spPr>
          <a:xfrm>
            <a:off x="8730265" y="4065887"/>
            <a:ext cx="827471" cy="369332"/>
          </a:xfrm>
          <a:prstGeom prst="rect">
            <a:avLst/>
          </a:prstGeom>
        </p:spPr>
        <p:txBody>
          <a:bodyPr wrap="none">
            <a:spAutoFit/>
          </a:bodyPr>
          <a:lstStyle/>
          <a:p>
            <a:r>
              <a:rPr lang="en-US" dirty="0"/>
              <a:t>$7,848</a:t>
            </a:r>
          </a:p>
        </p:txBody>
      </p:sp>
    </p:spTree>
    <p:extLst>
      <p:ext uri="{BB962C8B-B14F-4D97-AF65-F5344CB8AC3E}">
        <p14:creationId xmlns:p14="http://schemas.microsoft.com/office/powerpoint/2010/main" val="2481214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400">
                <a:solidFill>
                  <a:srgbClr val="FFFFFF"/>
                </a:solidFill>
              </a:rPr>
              <a:t>Commoditize</a:t>
            </a:r>
          </a:p>
        </p:txBody>
      </p:sp>
      <p:pic>
        <p:nvPicPr>
          <p:cNvPr id="7" name="Picture 6" descr="A red car on display&#10;&#10;Description automatically generated">
            <a:extLst>
              <a:ext uri="{FF2B5EF4-FFF2-40B4-BE49-F238E27FC236}">
                <a16:creationId xmlns:a16="http://schemas.microsoft.com/office/drawing/2014/main" id="{1DC098DB-37E5-40F5-9E73-FBE363CEB72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2907" y="307731"/>
            <a:ext cx="5330182" cy="3997637"/>
          </a:xfrm>
          <a:prstGeom prst="rect">
            <a:avLst/>
          </a:prstGeom>
        </p:spPr>
      </p:pic>
      <p:pic>
        <p:nvPicPr>
          <p:cNvPr id="5" name="Content Placeholder 4" descr="A car parked on the side of a road&#10;&#10;Description automatically generated">
            <a:extLst>
              <a:ext uri="{FF2B5EF4-FFF2-40B4-BE49-F238E27FC236}">
                <a16:creationId xmlns:a16="http://schemas.microsoft.com/office/drawing/2014/main" id="{409CA8A6-2F12-4140-8AA7-4D312D6F3876}"/>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416043" y="396979"/>
            <a:ext cx="5455917" cy="3819141"/>
          </a:xfrm>
          <a:prstGeom prst="rect">
            <a:avLst/>
          </a:prstGeom>
        </p:spPr>
      </p:pic>
      <p:cxnSp>
        <p:nvCxnSpPr>
          <p:cNvPr id="16" name="Straight Connector 15">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8148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400">
                <a:solidFill>
                  <a:srgbClr val="FFFFFF"/>
                </a:solidFill>
              </a:rPr>
              <a:t>Commoditize</a:t>
            </a:r>
          </a:p>
        </p:txBody>
      </p:sp>
      <p:pic>
        <p:nvPicPr>
          <p:cNvPr id="10" name="Picture 9" descr="A car parked in a field&#10;&#10;Description automatically generated">
            <a:extLst>
              <a:ext uri="{FF2B5EF4-FFF2-40B4-BE49-F238E27FC236}">
                <a16:creationId xmlns:a16="http://schemas.microsoft.com/office/drawing/2014/main" id="{D9D4DC82-44BA-494B-A41B-AF98032DADD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040" y="915291"/>
            <a:ext cx="5455917" cy="2782517"/>
          </a:xfrm>
          <a:prstGeom prst="rect">
            <a:avLst/>
          </a:prstGeom>
        </p:spPr>
      </p:pic>
      <p:pic>
        <p:nvPicPr>
          <p:cNvPr id="8" name="Content Placeholder 7" descr="A car parked in a parking lot&#10;&#10;Description automatically generated">
            <a:extLst>
              <a:ext uri="{FF2B5EF4-FFF2-40B4-BE49-F238E27FC236}">
                <a16:creationId xmlns:a16="http://schemas.microsoft.com/office/drawing/2014/main" id="{A6672613-C53A-4499-BAEB-543B11FBC124}"/>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416043" y="942570"/>
            <a:ext cx="5455917" cy="2727958"/>
          </a:xfrm>
          <a:prstGeom prst="rect">
            <a:avLst/>
          </a:prstGeom>
        </p:spPr>
      </p:pic>
      <p:cxnSp>
        <p:nvCxnSpPr>
          <p:cNvPr id="19" name="Straight Connector 18">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22575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3" name="Straight Connector 72">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400">
                <a:solidFill>
                  <a:srgbClr val="FFFFFF"/>
                </a:solidFill>
              </a:rPr>
              <a:t>Commoditize</a:t>
            </a:r>
          </a:p>
        </p:txBody>
      </p:sp>
      <p:pic>
        <p:nvPicPr>
          <p:cNvPr id="8" name="Content Placeholder 7" descr="A small blue car&#10;&#10;Description automatically generated">
            <a:extLst>
              <a:ext uri="{FF2B5EF4-FFF2-40B4-BE49-F238E27FC236}">
                <a16:creationId xmlns:a16="http://schemas.microsoft.com/office/drawing/2014/main" id="{61F146DB-BAB9-4534-B826-EA309CD2354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0040" y="806172"/>
            <a:ext cx="5455917" cy="3000754"/>
          </a:xfrm>
          <a:prstGeom prst="rect">
            <a:avLst/>
          </a:prstGeom>
        </p:spPr>
      </p:pic>
      <p:pic>
        <p:nvPicPr>
          <p:cNvPr id="2052" name="Picture 4" descr="2018 Chevy Colorado Image">
            <a:extLst>
              <a:ext uri="{FF2B5EF4-FFF2-40B4-BE49-F238E27FC236}">
                <a16:creationId xmlns:a16="http://schemas.microsoft.com/office/drawing/2014/main" id="{01279C1D-7301-4259-8BB5-5B66AC6759B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416043" y="819812"/>
            <a:ext cx="5455917" cy="2973474"/>
          </a:xfrm>
          <a:prstGeom prst="rect">
            <a:avLst/>
          </a:prstGeom>
          <a:noFill/>
          <a:extLst>
            <a:ext uri="{909E8E84-426E-40DD-AFC4-6F175D3DCCD1}">
              <a14:hiddenFill xmlns:a14="http://schemas.microsoft.com/office/drawing/2010/main">
                <a:solidFill>
                  <a:srgbClr val="FFFFFF"/>
                </a:solidFill>
              </a14:hiddenFill>
            </a:ext>
          </a:extLst>
        </p:spPr>
      </p:pic>
      <p:cxnSp>
        <p:nvCxnSpPr>
          <p:cNvPr id="77" name="Straight Connector 76">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10" name="AutoShape 2" descr="C:\Users\mboni\projects\aws-workflow-preso\presentation\assets\2019-colorado-z71-gba-colorizer.webp">
            <a:extLst>
              <a:ext uri="{FF2B5EF4-FFF2-40B4-BE49-F238E27FC236}">
                <a16:creationId xmlns:a16="http://schemas.microsoft.com/office/drawing/2014/main" id="{58ACA1AC-5116-43A5-AE47-8B5D44B5519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40816474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5288B-DE66-4C99-922D-CC207F266DE8}"/>
              </a:ext>
            </a:extLst>
          </p:cNvPr>
          <p:cNvSpPr>
            <a:spLocks noGrp="1"/>
          </p:cNvSpPr>
          <p:nvPr>
            <p:ph type="title"/>
          </p:nvPr>
        </p:nvSpPr>
        <p:spPr/>
        <p:txBody>
          <a:bodyPr/>
          <a:lstStyle/>
          <a:p>
            <a:r>
              <a:rPr lang="en-US" dirty="0"/>
              <a:t>Specialization</a:t>
            </a:r>
          </a:p>
        </p:txBody>
      </p:sp>
      <p:graphicFrame>
        <p:nvGraphicFramePr>
          <p:cNvPr id="7" name="Table 6">
            <a:extLst>
              <a:ext uri="{FF2B5EF4-FFF2-40B4-BE49-F238E27FC236}">
                <a16:creationId xmlns:a16="http://schemas.microsoft.com/office/drawing/2014/main" id="{979A6F6B-2030-49CA-9900-7B2795B7ACAB}"/>
              </a:ext>
            </a:extLst>
          </p:cNvPr>
          <p:cNvGraphicFramePr>
            <a:graphicFrameLocks noGrp="1"/>
          </p:cNvGraphicFramePr>
          <p:nvPr>
            <p:extLst>
              <p:ext uri="{D42A27DB-BD31-4B8C-83A1-F6EECF244321}">
                <p14:modId xmlns:p14="http://schemas.microsoft.com/office/powerpoint/2010/main" val="3518730957"/>
              </p:ext>
            </p:extLst>
          </p:nvPr>
        </p:nvGraphicFramePr>
        <p:xfrm>
          <a:off x="412140" y="1455725"/>
          <a:ext cx="11367720" cy="2216505"/>
        </p:xfrm>
        <a:graphic>
          <a:graphicData uri="http://schemas.openxmlformats.org/drawingml/2006/table">
            <a:tbl>
              <a:tblPr>
                <a:tableStyleId>{5C22544A-7EE6-4342-B048-85BDC9FD1C3A}</a:tableStyleId>
              </a:tblPr>
              <a:tblGrid>
                <a:gridCol w="811980">
                  <a:extLst>
                    <a:ext uri="{9D8B030D-6E8A-4147-A177-3AD203B41FA5}">
                      <a16:colId xmlns:a16="http://schemas.microsoft.com/office/drawing/2014/main" val="431368618"/>
                    </a:ext>
                  </a:extLst>
                </a:gridCol>
                <a:gridCol w="811980">
                  <a:extLst>
                    <a:ext uri="{9D8B030D-6E8A-4147-A177-3AD203B41FA5}">
                      <a16:colId xmlns:a16="http://schemas.microsoft.com/office/drawing/2014/main" val="1802934311"/>
                    </a:ext>
                  </a:extLst>
                </a:gridCol>
                <a:gridCol w="811980">
                  <a:extLst>
                    <a:ext uri="{9D8B030D-6E8A-4147-A177-3AD203B41FA5}">
                      <a16:colId xmlns:a16="http://schemas.microsoft.com/office/drawing/2014/main" val="2314864523"/>
                    </a:ext>
                  </a:extLst>
                </a:gridCol>
                <a:gridCol w="811980">
                  <a:extLst>
                    <a:ext uri="{9D8B030D-6E8A-4147-A177-3AD203B41FA5}">
                      <a16:colId xmlns:a16="http://schemas.microsoft.com/office/drawing/2014/main" val="4026198398"/>
                    </a:ext>
                  </a:extLst>
                </a:gridCol>
                <a:gridCol w="811980">
                  <a:extLst>
                    <a:ext uri="{9D8B030D-6E8A-4147-A177-3AD203B41FA5}">
                      <a16:colId xmlns:a16="http://schemas.microsoft.com/office/drawing/2014/main" val="1261077781"/>
                    </a:ext>
                  </a:extLst>
                </a:gridCol>
                <a:gridCol w="811980">
                  <a:extLst>
                    <a:ext uri="{9D8B030D-6E8A-4147-A177-3AD203B41FA5}">
                      <a16:colId xmlns:a16="http://schemas.microsoft.com/office/drawing/2014/main" val="2391566863"/>
                    </a:ext>
                  </a:extLst>
                </a:gridCol>
                <a:gridCol w="811980">
                  <a:extLst>
                    <a:ext uri="{9D8B030D-6E8A-4147-A177-3AD203B41FA5}">
                      <a16:colId xmlns:a16="http://schemas.microsoft.com/office/drawing/2014/main" val="1836510808"/>
                    </a:ext>
                  </a:extLst>
                </a:gridCol>
                <a:gridCol w="811980">
                  <a:extLst>
                    <a:ext uri="{9D8B030D-6E8A-4147-A177-3AD203B41FA5}">
                      <a16:colId xmlns:a16="http://schemas.microsoft.com/office/drawing/2014/main" val="2308899368"/>
                    </a:ext>
                  </a:extLst>
                </a:gridCol>
                <a:gridCol w="811980">
                  <a:extLst>
                    <a:ext uri="{9D8B030D-6E8A-4147-A177-3AD203B41FA5}">
                      <a16:colId xmlns:a16="http://schemas.microsoft.com/office/drawing/2014/main" val="3375862413"/>
                    </a:ext>
                  </a:extLst>
                </a:gridCol>
                <a:gridCol w="811980">
                  <a:extLst>
                    <a:ext uri="{9D8B030D-6E8A-4147-A177-3AD203B41FA5}">
                      <a16:colId xmlns:a16="http://schemas.microsoft.com/office/drawing/2014/main" val="1403716246"/>
                    </a:ext>
                  </a:extLst>
                </a:gridCol>
                <a:gridCol w="811980">
                  <a:extLst>
                    <a:ext uri="{9D8B030D-6E8A-4147-A177-3AD203B41FA5}">
                      <a16:colId xmlns:a16="http://schemas.microsoft.com/office/drawing/2014/main" val="960453581"/>
                    </a:ext>
                  </a:extLst>
                </a:gridCol>
                <a:gridCol w="811980">
                  <a:extLst>
                    <a:ext uri="{9D8B030D-6E8A-4147-A177-3AD203B41FA5}">
                      <a16:colId xmlns:a16="http://schemas.microsoft.com/office/drawing/2014/main" val="3285540985"/>
                    </a:ext>
                  </a:extLst>
                </a:gridCol>
                <a:gridCol w="811980">
                  <a:extLst>
                    <a:ext uri="{9D8B030D-6E8A-4147-A177-3AD203B41FA5}">
                      <a16:colId xmlns:a16="http://schemas.microsoft.com/office/drawing/2014/main" val="2391690868"/>
                    </a:ext>
                  </a:extLst>
                </a:gridCol>
                <a:gridCol w="811980">
                  <a:extLst>
                    <a:ext uri="{9D8B030D-6E8A-4147-A177-3AD203B41FA5}">
                      <a16:colId xmlns:a16="http://schemas.microsoft.com/office/drawing/2014/main" val="1386776750"/>
                    </a:ext>
                  </a:extLst>
                </a:gridCol>
              </a:tblGrid>
              <a:tr h="439638">
                <a:tc gridSpan="14">
                  <a:txBody>
                    <a:bodyPr/>
                    <a:lstStyle/>
                    <a:p>
                      <a:pPr algn="ctr" fontAlgn="ctr"/>
                      <a:r>
                        <a:rPr lang="en-US" sz="1800" u="none" strike="noStrike" dirty="0">
                          <a:effectLst/>
                        </a:rPr>
                        <a:t>Chevrolet Colorado Sales Numbers</a:t>
                      </a:r>
                      <a:endParaRPr lang="en-US" sz="1800" b="1" i="0" u="none" strike="noStrike" dirty="0">
                        <a:solidFill>
                          <a:srgbClr val="444444"/>
                        </a:solidFill>
                        <a:effectLst/>
                        <a:latin typeface="Arial" panose="020B0604020202020204" pitchFamily="34" charset="0"/>
                      </a:endParaRPr>
                    </a:p>
                  </a:txBody>
                  <a:tcPr marL="100371" marR="100371" marT="50185" marB="5018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56272787"/>
                  </a:ext>
                </a:extLst>
              </a:tr>
              <a:tr h="439638">
                <a:tc gridSpan="14">
                  <a:txBody>
                    <a:bodyPr/>
                    <a:lstStyle/>
                    <a:p>
                      <a:pPr algn="ctr" fontAlgn="ctr"/>
                      <a:r>
                        <a:rPr lang="en-US" sz="1800" u="none" strike="noStrike">
                          <a:effectLst/>
                        </a:rPr>
                        <a:t>Sales Results - USA - Colorado</a:t>
                      </a:r>
                      <a:endParaRPr lang="en-US" sz="1800" b="1" i="0" u="none" strike="noStrike">
                        <a:solidFill>
                          <a:srgbClr val="444444"/>
                        </a:solidFill>
                        <a:effectLst/>
                        <a:latin typeface="Arial" panose="020B0604020202020204" pitchFamily="34" charset="0"/>
                      </a:endParaRPr>
                    </a:p>
                  </a:txBody>
                  <a:tcPr marL="100371" marR="100371" marT="50185" marB="5018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47331029"/>
                  </a:ext>
                </a:extLst>
              </a:tr>
              <a:tr h="337479">
                <a:tc>
                  <a:txBody>
                    <a:bodyPr/>
                    <a:lstStyle/>
                    <a:p>
                      <a:pPr algn="ctr" fontAlgn="ctr"/>
                      <a:r>
                        <a:rPr lang="en-US" sz="1800" u="none" strike="noStrike">
                          <a:effectLst/>
                        </a:rPr>
                        <a:t>Year</a:t>
                      </a:r>
                      <a:endParaRPr lang="en-US" sz="1800" b="1" i="0" u="none" strike="noStrike">
                        <a:solidFill>
                          <a:srgbClr val="3D3D3D"/>
                        </a:solidFill>
                        <a:effectLst/>
                        <a:latin typeface="Inherit"/>
                      </a:endParaRPr>
                    </a:p>
                  </a:txBody>
                  <a:tcPr marL="12687" marR="12687" marT="12687" marB="0" anchor="ctr"/>
                </a:tc>
                <a:tc>
                  <a:txBody>
                    <a:bodyPr/>
                    <a:lstStyle/>
                    <a:p>
                      <a:pPr algn="ctr" fontAlgn="ctr"/>
                      <a:r>
                        <a:rPr lang="en-US" sz="1800" u="none" strike="noStrike">
                          <a:effectLst/>
                        </a:rPr>
                        <a:t>Jan</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Feb</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Mar</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Apr</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May</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Jun</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Jul</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Aug</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Sep</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Oct</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Nov</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Dec</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Total</a:t>
                      </a:r>
                      <a:endParaRPr lang="en-US" sz="1800" b="1" i="0" u="none" strike="noStrike">
                        <a:solidFill>
                          <a:srgbClr val="3D3D3D"/>
                        </a:solidFill>
                        <a:effectLst/>
                        <a:latin typeface="Inherit"/>
                      </a:endParaRPr>
                    </a:p>
                  </a:txBody>
                  <a:tcPr marL="12687" marR="12687" marT="12687" marB="0" anchor="ctr"/>
                </a:tc>
                <a:extLst>
                  <a:ext uri="{0D108BD9-81ED-4DB2-BD59-A6C34878D82A}">
                    <a16:rowId xmlns:a16="http://schemas.microsoft.com/office/drawing/2014/main" val="3420307373"/>
                  </a:ext>
                </a:extLst>
              </a:tr>
              <a:tr h="337479">
                <a:tc>
                  <a:txBody>
                    <a:bodyPr/>
                    <a:lstStyle/>
                    <a:p>
                      <a:pPr algn="r" fontAlgn="t"/>
                      <a:r>
                        <a:rPr lang="en-US" sz="1800" u="none" strike="noStrike">
                          <a:effectLst/>
                        </a:rPr>
                        <a:t>2019</a:t>
                      </a:r>
                      <a:endParaRPr lang="en-US" sz="1800" b="1" i="0" u="none" strike="noStrike">
                        <a:solidFill>
                          <a:srgbClr val="3D3D3D"/>
                        </a:solidFill>
                        <a:effectLst/>
                        <a:latin typeface="Inherit"/>
                      </a:endParaRPr>
                    </a:p>
                  </a:txBody>
                  <a:tcPr marL="12687" marR="12687" marT="12687" marB="0"/>
                </a:tc>
                <a:tc>
                  <a:txBody>
                    <a:bodyPr/>
                    <a:lstStyle/>
                    <a:p>
                      <a:pPr algn="r" fontAlgn="t"/>
                      <a:r>
                        <a:rPr lang="en-US" sz="1800" u="none" strike="noStrike">
                          <a:effectLst/>
                        </a:rPr>
                        <a:t>11,165</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11,165</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11,165</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dirty="0">
                          <a:effectLst/>
                        </a:rPr>
                        <a:t> </a:t>
                      </a:r>
                      <a:endParaRPr lang="en-US" sz="1800" b="0" i="0" u="none" strike="noStrike" dirty="0">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33,494</a:t>
                      </a:r>
                      <a:endParaRPr lang="en-US" sz="1800" b="1" i="0" u="none" strike="noStrike">
                        <a:solidFill>
                          <a:srgbClr val="3D3D3D"/>
                        </a:solidFill>
                        <a:effectLst/>
                        <a:latin typeface="Inherit"/>
                      </a:endParaRPr>
                    </a:p>
                  </a:txBody>
                  <a:tcPr marL="12687" marR="12687" marT="12687" marB="0"/>
                </a:tc>
                <a:extLst>
                  <a:ext uri="{0D108BD9-81ED-4DB2-BD59-A6C34878D82A}">
                    <a16:rowId xmlns:a16="http://schemas.microsoft.com/office/drawing/2014/main" val="126182344"/>
                  </a:ext>
                </a:extLst>
              </a:tr>
              <a:tr h="662271">
                <a:tc>
                  <a:txBody>
                    <a:bodyPr/>
                    <a:lstStyle/>
                    <a:p>
                      <a:pPr algn="r" fontAlgn="t"/>
                      <a:r>
                        <a:rPr lang="en-US" sz="1800" u="none" strike="noStrike">
                          <a:effectLst/>
                        </a:rPr>
                        <a:t>2018</a:t>
                      </a:r>
                      <a:endParaRPr lang="en-US" sz="1800" b="1" i="0" u="none" strike="noStrike">
                        <a:solidFill>
                          <a:srgbClr val="3D3D3D"/>
                        </a:solidFill>
                        <a:effectLst/>
                        <a:latin typeface="Inherit"/>
                      </a:endParaRPr>
                    </a:p>
                  </a:txBody>
                  <a:tcPr marL="12687" marR="12687" marT="12687" marB="0"/>
                </a:tc>
                <a:tc>
                  <a:txBody>
                    <a:bodyPr/>
                    <a:lstStyle/>
                    <a:p>
                      <a:pPr algn="r" fontAlgn="t"/>
                      <a:r>
                        <a:rPr lang="en-US" sz="1800" u="none" strike="noStrike">
                          <a:effectLst/>
                        </a:rPr>
                        <a:t>8,011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8,050</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12,798</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13,672</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13,672</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13,672</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11,654</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11,654</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11,654</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10,001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10,001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10,001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b="1" u="none" strike="noStrike" dirty="0">
                          <a:effectLst/>
                        </a:rPr>
                        <a:t>134,842</a:t>
                      </a:r>
                      <a:endParaRPr lang="en-US" sz="1800" b="1" i="0" u="none" strike="noStrike" dirty="0">
                        <a:solidFill>
                          <a:srgbClr val="3D3D3D"/>
                        </a:solidFill>
                        <a:effectLst/>
                        <a:latin typeface="Inherit"/>
                      </a:endParaRPr>
                    </a:p>
                  </a:txBody>
                  <a:tcPr marL="12687" marR="12687" marT="12687" marB="0"/>
                </a:tc>
                <a:extLst>
                  <a:ext uri="{0D108BD9-81ED-4DB2-BD59-A6C34878D82A}">
                    <a16:rowId xmlns:a16="http://schemas.microsoft.com/office/drawing/2014/main" val="3252986364"/>
                  </a:ext>
                </a:extLst>
              </a:tr>
            </a:tbl>
          </a:graphicData>
        </a:graphic>
      </p:graphicFrame>
      <p:graphicFrame>
        <p:nvGraphicFramePr>
          <p:cNvPr id="8" name="Table 7">
            <a:extLst>
              <a:ext uri="{FF2B5EF4-FFF2-40B4-BE49-F238E27FC236}">
                <a16:creationId xmlns:a16="http://schemas.microsoft.com/office/drawing/2014/main" id="{6B0DBF5A-A026-4435-847D-68C2785EF08A}"/>
              </a:ext>
            </a:extLst>
          </p:cNvPr>
          <p:cNvGraphicFramePr>
            <a:graphicFrameLocks noGrp="1"/>
          </p:cNvGraphicFramePr>
          <p:nvPr>
            <p:extLst>
              <p:ext uri="{D42A27DB-BD31-4B8C-83A1-F6EECF244321}">
                <p14:modId xmlns:p14="http://schemas.microsoft.com/office/powerpoint/2010/main" val="3053939555"/>
              </p:ext>
            </p:extLst>
          </p:nvPr>
        </p:nvGraphicFramePr>
        <p:xfrm>
          <a:off x="412139" y="4023512"/>
          <a:ext cx="11363422" cy="1675595"/>
        </p:xfrm>
        <a:graphic>
          <a:graphicData uri="http://schemas.openxmlformats.org/drawingml/2006/table">
            <a:tbl>
              <a:tblPr>
                <a:tableStyleId>{5C22544A-7EE6-4342-B048-85BDC9FD1C3A}</a:tableStyleId>
              </a:tblPr>
              <a:tblGrid>
                <a:gridCol w="811673">
                  <a:extLst>
                    <a:ext uri="{9D8B030D-6E8A-4147-A177-3AD203B41FA5}">
                      <a16:colId xmlns:a16="http://schemas.microsoft.com/office/drawing/2014/main" val="2252417234"/>
                    </a:ext>
                  </a:extLst>
                </a:gridCol>
                <a:gridCol w="811673">
                  <a:extLst>
                    <a:ext uri="{9D8B030D-6E8A-4147-A177-3AD203B41FA5}">
                      <a16:colId xmlns:a16="http://schemas.microsoft.com/office/drawing/2014/main" val="4235761659"/>
                    </a:ext>
                  </a:extLst>
                </a:gridCol>
                <a:gridCol w="811673">
                  <a:extLst>
                    <a:ext uri="{9D8B030D-6E8A-4147-A177-3AD203B41FA5}">
                      <a16:colId xmlns:a16="http://schemas.microsoft.com/office/drawing/2014/main" val="1182303076"/>
                    </a:ext>
                  </a:extLst>
                </a:gridCol>
                <a:gridCol w="811673">
                  <a:extLst>
                    <a:ext uri="{9D8B030D-6E8A-4147-A177-3AD203B41FA5}">
                      <a16:colId xmlns:a16="http://schemas.microsoft.com/office/drawing/2014/main" val="2021777961"/>
                    </a:ext>
                  </a:extLst>
                </a:gridCol>
                <a:gridCol w="811673">
                  <a:extLst>
                    <a:ext uri="{9D8B030D-6E8A-4147-A177-3AD203B41FA5}">
                      <a16:colId xmlns:a16="http://schemas.microsoft.com/office/drawing/2014/main" val="3600402127"/>
                    </a:ext>
                  </a:extLst>
                </a:gridCol>
                <a:gridCol w="811673">
                  <a:extLst>
                    <a:ext uri="{9D8B030D-6E8A-4147-A177-3AD203B41FA5}">
                      <a16:colId xmlns:a16="http://schemas.microsoft.com/office/drawing/2014/main" val="151969725"/>
                    </a:ext>
                  </a:extLst>
                </a:gridCol>
                <a:gridCol w="811673">
                  <a:extLst>
                    <a:ext uri="{9D8B030D-6E8A-4147-A177-3AD203B41FA5}">
                      <a16:colId xmlns:a16="http://schemas.microsoft.com/office/drawing/2014/main" val="3959436492"/>
                    </a:ext>
                  </a:extLst>
                </a:gridCol>
                <a:gridCol w="811673">
                  <a:extLst>
                    <a:ext uri="{9D8B030D-6E8A-4147-A177-3AD203B41FA5}">
                      <a16:colId xmlns:a16="http://schemas.microsoft.com/office/drawing/2014/main" val="2044093822"/>
                    </a:ext>
                  </a:extLst>
                </a:gridCol>
                <a:gridCol w="811673">
                  <a:extLst>
                    <a:ext uri="{9D8B030D-6E8A-4147-A177-3AD203B41FA5}">
                      <a16:colId xmlns:a16="http://schemas.microsoft.com/office/drawing/2014/main" val="617293334"/>
                    </a:ext>
                  </a:extLst>
                </a:gridCol>
                <a:gridCol w="811673">
                  <a:extLst>
                    <a:ext uri="{9D8B030D-6E8A-4147-A177-3AD203B41FA5}">
                      <a16:colId xmlns:a16="http://schemas.microsoft.com/office/drawing/2014/main" val="725270324"/>
                    </a:ext>
                  </a:extLst>
                </a:gridCol>
                <a:gridCol w="811673">
                  <a:extLst>
                    <a:ext uri="{9D8B030D-6E8A-4147-A177-3AD203B41FA5}">
                      <a16:colId xmlns:a16="http://schemas.microsoft.com/office/drawing/2014/main" val="3491592335"/>
                    </a:ext>
                  </a:extLst>
                </a:gridCol>
                <a:gridCol w="811673">
                  <a:extLst>
                    <a:ext uri="{9D8B030D-6E8A-4147-A177-3AD203B41FA5}">
                      <a16:colId xmlns:a16="http://schemas.microsoft.com/office/drawing/2014/main" val="4116785354"/>
                    </a:ext>
                  </a:extLst>
                </a:gridCol>
                <a:gridCol w="811673">
                  <a:extLst>
                    <a:ext uri="{9D8B030D-6E8A-4147-A177-3AD203B41FA5}">
                      <a16:colId xmlns:a16="http://schemas.microsoft.com/office/drawing/2014/main" val="4143273775"/>
                    </a:ext>
                  </a:extLst>
                </a:gridCol>
                <a:gridCol w="811673">
                  <a:extLst>
                    <a:ext uri="{9D8B030D-6E8A-4147-A177-3AD203B41FA5}">
                      <a16:colId xmlns:a16="http://schemas.microsoft.com/office/drawing/2014/main" val="781764035"/>
                    </a:ext>
                  </a:extLst>
                </a:gridCol>
              </a:tblGrid>
              <a:tr h="380472">
                <a:tc gridSpan="14">
                  <a:txBody>
                    <a:bodyPr/>
                    <a:lstStyle/>
                    <a:p>
                      <a:pPr algn="ctr" fontAlgn="ctr"/>
                      <a:r>
                        <a:rPr lang="en-US" sz="1800" u="none" strike="noStrike" dirty="0">
                          <a:effectLst/>
                        </a:rPr>
                        <a:t>GMC Canyon Sales Numbers</a:t>
                      </a:r>
                      <a:endParaRPr lang="en-US" sz="1800" b="1" i="0" u="none" strike="noStrike" dirty="0">
                        <a:solidFill>
                          <a:srgbClr val="444444"/>
                        </a:solidFill>
                        <a:effectLst/>
                        <a:latin typeface="Arial" panose="020B0604020202020204" pitchFamily="34" charset="0"/>
                      </a:endParaRPr>
                    </a:p>
                  </a:txBody>
                  <a:tcPr marL="121751" marR="121751" marT="60875" marB="6087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00802457"/>
                  </a:ext>
                </a:extLst>
              </a:tr>
              <a:tr h="418519">
                <a:tc gridSpan="14">
                  <a:txBody>
                    <a:bodyPr/>
                    <a:lstStyle/>
                    <a:p>
                      <a:pPr algn="ctr" fontAlgn="ctr"/>
                      <a:r>
                        <a:rPr lang="en-US" sz="1800" u="none" strike="noStrike">
                          <a:effectLst/>
                        </a:rPr>
                        <a:t>Sales Results - USA - Canyon</a:t>
                      </a:r>
                      <a:endParaRPr lang="en-US" sz="1800" b="1" i="0" u="none" strike="noStrike">
                        <a:solidFill>
                          <a:srgbClr val="444444"/>
                        </a:solidFill>
                        <a:effectLst/>
                        <a:latin typeface="Arial" panose="020B0604020202020204" pitchFamily="34" charset="0"/>
                      </a:endParaRPr>
                    </a:p>
                  </a:txBody>
                  <a:tcPr marL="121751" marR="121751" marT="60875" marB="6087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11044058"/>
                  </a:ext>
                </a:extLst>
              </a:tr>
              <a:tr h="266330">
                <a:tc>
                  <a:txBody>
                    <a:bodyPr/>
                    <a:lstStyle/>
                    <a:p>
                      <a:pPr algn="ctr" fontAlgn="ctr"/>
                      <a:r>
                        <a:rPr lang="en-US" sz="1800" u="none" strike="noStrike">
                          <a:effectLst/>
                        </a:rPr>
                        <a:t>Year</a:t>
                      </a:r>
                      <a:endParaRPr lang="en-US" sz="1800" b="1" i="0" u="none" strike="noStrike">
                        <a:solidFill>
                          <a:srgbClr val="3D3D3D"/>
                        </a:solidFill>
                        <a:effectLst/>
                        <a:latin typeface="Inherit"/>
                      </a:endParaRPr>
                    </a:p>
                  </a:txBody>
                  <a:tcPr marL="12682" marR="12682" marT="12682" marB="0" anchor="ctr"/>
                </a:tc>
                <a:tc>
                  <a:txBody>
                    <a:bodyPr/>
                    <a:lstStyle/>
                    <a:p>
                      <a:pPr algn="ctr" fontAlgn="ctr"/>
                      <a:r>
                        <a:rPr lang="en-US" sz="1800" u="none" strike="noStrike">
                          <a:effectLst/>
                        </a:rPr>
                        <a:t>Jan</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Feb</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Mar</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Apr</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May</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Jun</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Jul</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dirty="0">
                          <a:effectLst/>
                        </a:rPr>
                        <a:t>Aug</a:t>
                      </a:r>
                      <a:endParaRPr lang="en-US" sz="1800" b="1" i="0" u="none" strike="noStrike" dirty="0">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Sep</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Oct</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Nov</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Dec</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Total</a:t>
                      </a:r>
                      <a:endParaRPr lang="en-US" sz="1800" b="1" i="0" u="none" strike="noStrike">
                        <a:solidFill>
                          <a:srgbClr val="3D3D3D"/>
                        </a:solidFill>
                        <a:effectLst/>
                        <a:latin typeface="Inherit"/>
                      </a:endParaRPr>
                    </a:p>
                  </a:txBody>
                  <a:tcPr marL="12682" marR="12682" marT="12682" marB="0" anchor="ctr"/>
                </a:tc>
                <a:extLst>
                  <a:ext uri="{0D108BD9-81ED-4DB2-BD59-A6C34878D82A}">
                    <a16:rowId xmlns:a16="http://schemas.microsoft.com/office/drawing/2014/main" val="3404599589"/>
                  </a:ext>
                </a:extLst>
              </a:tr>
              <a:tr h="253648">
                <a:tc>
                  <a:txBody>
                    <a:bodyPr/>
                    <a:lstStyle/>
                    <a:p>
                      <a:pPr algn="r" fontAlgn="t"/>
                      <a:r>
                        <a:rPr lang="en-US" sz="1800" u="none" strike="noStrike">
                          <a:effectLst/>
                        </a:rPr>
                        <a:t>2019</a:t>
                      </a:r>
                      <a:endParaRPr lang="en-US" sz="1800" b="1" i="0" u="none" strike="noStrike">
                        <a:solidFill>
                          <a:srgbClr val="3D3D3D"/>
                        </a:solidFill>
                        <a:effectLst/>
                        <a:latin typeface="Inherit"/>
                      </a:endParaRPr>
                    </a:p>
                  </a:txBody>
                  <a:tcPr marL="12682" marR="12682" marT="12682" marB="0"/>
                </a:tc>
                <a:tc>
                  <a:txBody>
                    <a:bodyPr/>
                    <a:lstStyle/>
                    <a:p>
                      <a:pPr algn="r" fontAlgn="t"/>
                      <a:r>
                        <a:rPr lang="en-US" sz="1800" u="none" strike="noStrike">
                          <a:effectLst/>
                        </a:rPr>
                        <a:t>2,318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2,318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2,318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6,954</a:t>
                      </a:r>
                      <a:endParaRPr lang="en-US" sz="1800" b="1" i="0" u="none" strike="noStrike">
                        <a:solidFill>
                          <a:srgbClr val="3D3D3D"/>
                        </a:solidFill>
                        <a:effectLst/>
                        <a:latin typeface="Inherit"/>
                      </a:endParaRPr>
                    </a:p>
                  </a:txBody>
                  <a:tcPr marL="12682" marR="12682" marT="12682" marB="0"/>
                </a:tc>
                <a:extLst>
                  <a:ext uri="{0D108BD9-81ED-4DB2-BD59-A6C34878D82A}">
                    <a16:rowId xmlns:a16="http://schemas.microsoft.com/office/drawing/2014/main" val="3207263272"/>
                  </a:ext>
                </a:extLst>
              </a:tr>
              <a:tr h="253648">
                <a:tc>
                  <a:txBody>
                    <a:bodyPr/>
                    <a:lstStyle/>
                    <a:p>
                      <a:pPr algn="r" fontAlgn="t"/>
                      <a:r>
                        <a:rPr lang="en-US" sz="1800" u="none" strike="noStrike">
                          <a:effectLst/>
                        </a:rPr>
                        <a:t>2018</a:t>
                      </a:r>
                      <a:endParaRPr lang="en-US" sz="1800" b="1" i="0" u="none" strike="noStrike">
                        <a:solidFill>
                          <a:srgbClr val="3D3D3D"/>
                        </a:solidFill>
                        <a:effectLst/>
                        <a:latin typeface="Inherit"/>
                      </a:endParaRPr>
                    </a:p>
                  </a:txBody>
                  <a:tcPr marL="12682" marR="12682" marT="12682" marB="0"/>
                </a:tc>
                <a:tc>
                  <a:txBody>
                    <a:bodyPr/>
                    <a:lstStyle/>
                    <a:p>
                      <a:pPr algn="r" fontAlgn="t"/>
                      <a:r>
                        <a:rPr lang="en-US" sz="1800" u="none" strike="noStrike">
                          <a:effectLst/>
                        </a:rPr>
                        <a:t>2,171</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2,319</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2,723</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3,212</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3,212</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dirty="0">
                          <a:effectLst/>
                        </a:rPr>
                        <a:t>3,211</a:t>
                      </a:r>
                      <a:endParaRPr lang="en-US" sz="1800" b="0" i="0" u="none" strike="noStrike" dirty="0">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2,808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2,808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2,808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2,740</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2,740</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2,740</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b="1" u="none" strike="noStrike" dirty="0">
                          <a:effectLst/>
                        </a:rPr>
                        <a:t>33,492</a:t>
                      </a:r>
                      <a:endParaRPr lang="en-US" sz="1800" b="1" i="0" u="none" strike="noStrike" dirty="0">
                        <a:solidFill>
                          <a:srgbClr val="3D3D3D"/>
                        </a:solidFill>
                        <a:effectLst/>
                        <a:latin typeface="Inherit"/>
                      </a:endParaRPr>
                    </a:p>
                  </a:txBody>
                  <a:tcPr marL="12682" marR="12682" marT="12682" marB="0"/>
                </a:tc>
                <a:extLst>
                  <a:ext uri="{0D108BD9-81ED-4DB2-BD59-A6C34878D82A}">
                    <a16:rowId xmlns:a16="http://schemas.microsoft.com/office/drawing/2014/main" val="3024367644"/>
                  </a:ext>
                </a:extLst>
              </a:tr>
            </a:tbl>
          </a:graphicData>
        </a:graphic>
      </p:graphicFrame>
      <p:sp>
        <p:nvSpPr>
          <p:cNvPr id="13" name="TextBox 12">
            <a:extLst>
              <a:ext uri="{FF2B5EF4-FFF2-40B4-BE49-F238E27FC236}">
                <a16:creationId xmlns:a16="http://schemas.microsoft.com/office/drawing/2014/main" id="{DDAC687D-0373-4406-AA42-076E7067FD36}"/>
              </a:ext>
            </a:extLst>
          </p:cNvPr>
          <p:cNvSpPr txBox="1"/>
          <p:nvPr/>
        </p:nvSpPr>
        <p:spPr>
          <a:xfrm>
            <a:off x="5074981" y="3254071"/>
            <a:ext cx="2037737" cy="769441"/>
          </a:xfrm>
          <a:prstGeom prst="rect">
            <a:avLst/>
          </a:prstGeom>
          <a:noFill/>
        </p:spPr>
        <p:txBody>
          <a:bodyPr wrap="none" rtlCol="0">
            <a:spAutoFit/>
          </a:bodyPr>
          <a:lstStyle/>
          <a:p>
            <a:r>
              <a:rPr lang="en-US" sz="4400" dirty="0"/>
              <a:t>$38,095</a:t>
            </a:r>
          </a:p>
        </p:txBody>
      </p:sp>
      <p:sp>
        <p:nvSpPr>
          <p:cNvPr id="14" name="TextBox 13">
            <a:extLst>
              <a:ext uri="{FF2B5EF4-FFF2-40B4-BE49-F238E27FC236}">
                <a16:creationId xmlns:a16="http://schemas.microsoft.com/office/drawing/2014/main" id="{487B0E87-2850-42DD-A9FF-A4B562A3F509}"/>
              </a:ext>
            </a:extLst>
          </p:cNvPr>
          <p:cNvSpPr txBox="1"/>
          <p:nvPr/>
        </p:nvSpPr>
        <p:spPr>
          <a:xfrm>
            <a:off x="4971349" y="5585066"/>
            <a:ext cx="2037737" cy="769441"/>
          </a:xfrm>
          <a:prstGeom prst="rect">
            <a:avLst/>
          </a:prstGeom>
          <a:noFill/>
        </p:spPr>
        <p:txBody>
          <a:bodyPr wrap="none" rtlCol="0">
            <a:spAutoFit/>
          </a:bodyPr>
          <a:lstStyle/>
          <a:p>
            <a:r>
              <a:rPr lang="en-US" sz="4400" dirty="0"/>
              <a:t>$40,395</a:t>
            </a:r>
          </a:p>
        </p:txBody>
      </p:sp>
      <p:sp>
        <p:nvSpPr>
          <p:cNvPr id="15" name="TextBox 14">
            <a:extLst>
              <a:ext uri="{FF2B5EF4-FFF2-40B4-BE49-F238E27FC236}">
                <a16:creationId xmlns:a16="http://schemas.microsoft.com/office/drawing/2014/main" id="{B0AEBEB4-3E69-445C-A213-7474C7C845F9}"/>
              </a:ext>
            </a:extLst>
          </p:cNvPr>
          <p:cNvSpPr txBox="1"/>
          <p:nvPr/>
        </p:nvSpPr>
        <p:spPr>
          <a:xfrm>
            <a:off x="7217115" y="5908269"/>
            <a:ext cx="1563248" cy="769441"/>
          </a:xfrm>
          <a:prstGeom prst="rect">
            <a:avLst/>
          </a:prstGeom>
          <a:noFill/>
        </p:spPr>
        <p:txBody>
          <a:bodyPr wrap="none" rtlCol="0">
            <a:spAutoFit/>
          </a:bodyPr>
          <a:lstStyle/>
          <a:p>
            <a:r>
              <a:rPr lang="en-US" sz="4400" dirty="0"/>
              <a:t>+ ~6%</a:t>
            </a:r>
          </a:p>
        </p:txBody>
      </p:sp>
    </p:spTree>
    <p:extLst>
      <p:ext uri="{BB962C8B-B14F-4D97-AF65-F5344CB8AC3E}">
        <p14:creationId xmlns:p14="http://schemas.microsoft.com/office/powerpoint/2010/main" val="3244602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9D137-DB3F-41E7-85DA-4557A59D53D4}"/>
              </a:ext>
            </a:extLst>
          </p:cNvPr>
          <p:cNvSpPr>
            <a:spLocks noGrp="1"/>
          </p:cNvSpPr>
          <p:nvPr>
            <p:ph type="title"/>
          </p:nvPr>
        </p:nvSpPr>
        <p:spPr/>
        <p:txBody>
          <a:bodyPr/>
          <a:lstStyle/>
          <a:p>
            <a:r>
              <a:rPr lang="en-US" dirty="0"/>
              <a:t>Beginning to Highly Commoditized	</a:t>
            </a:r>
          </a:p>
        </p:txBody>
      </p:sp>
      <p:sp>
        <p:nvSpPr>
          <p:cNvPr id="6" name="Rectangle 5">
            <a:extLst>
              <a:ext uri="{FF2B5EF4-FFF2-40B4-BE49-F238E27FC236}">
                <a16:creationId xmlns:a16="http://schemas.microsoft.com/office/drawing/2014/main" id="{259DF716-E664-4CB1-A84D-49CAD246A5B4}"/>
              </a:ext>
            </a:extLst>
          </p:cNvPr>
          <p:cNvSpPr/>
          <p:nvPr/>
        </p:nvSpPr>
        <p:spPr>
          <a:xfrm>
            <a:off x="3515802" y="2997844"/>
            <a:ext cx="5160396" cy="1200329"/>
          </a:xfrm>
          <a:prstGeom prst="rect">
            <a:avLst/>
          </a:prstGeom>
        </p:spPr>
        <p:txBody>
          <a:bodyPr wrap="square">
            <a:spAutoFit/>
          </a:bodyPr>
          <a:lstStyle/>
          <a:p>
            <a:r>
              <a:rPr lang="en-US" sz="7200" dirty="0"/>
              <a:t>1885 to 2015</a:t>
            </a:r>
          </a:p>
        </p:txBody>
      </p:sp>
    </p:spTree>
    <p:extLst>
      <p:ext uri="{BB962C8B-B14F-4D97-AF65-F5344CB8AC3E}">
        <p14:creationId xmlns:p14="http://schemas.microsoft.com/office/powerpoint/2010/main" val="983169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1ED46-4B11-47F6-8023-1E4C7053BC32}"/>
              </a:ext>
            </a:extLst>
          </p:cNvPr>
          <p:cNvSpPr>
            <a:spLocks noGrp="1"/>
          </p:cNvSpPr>
          <p:nvPr>
            <p:ph type="title"/>
          </p:nvPr>
        </p:nvSpPr>
        <p:spPr/>
        <p:txBody>
          <a:bodyPr/>
          <a:lstStyle/>
          <a:p>
            <a:r>
              <a:rPr lang="en-US" dirty="0"/>
              <a:t>Software Systems – The Beginning</a:t>
            </a:r>
          </a:p>
        </p:txBody>
      </p:sp>
      <p:sp>
        <p:nvSpPr>
          <p:cNvPr id="3" name="Content Placeholder 2">
            <a:extLst>
              <a:ext uri="{FF2B5EF4-FFF2-40B4-BE49-F238E27FC236}">
                <a16:creationId xmlns:a16="http://schemas.microsoft.com/office/drawing/2014/main" id="{CD4774E2-32B2-419B-80B2-7276A8545A61}"/>
              </a:ext>
            </a:extLst>
          </p:cNvPr>
          <p:cNvSpPr>
            <a:spLocks noGrp="1"/>
          </p:cNvSpPr>
          <p:nvPr>
            <p:ph idx="1"/>
          </p:nvPr>
        </p:nvSpPr>
        <p:spPr/>
        <p:txBody>
          <a:bodyPr/>
          <a:lstStyle/>
          <a:p>
            <a:r>
              <a:rPr lang="en-US" dirty="0"/>
              <a:t>Each server was physical hardware</a:t>
            </a:r>
          </a:p>
          <a:p>
            <a:r>
              <a:rPr lang="en-US" dirty="0"/>
              <a:t>Each system was bespoke</a:t>
            </a:r>
          </a:p>
          <a:p>
            <a:r>
              <a:rPr lang="en-US" dirty="0"/>
              <a:t>Very difficult</a:t>
            </a:r>
          </a:p>
        </p:txBody>
      </p:sp>
    </p:spTree>
    <p:extLst>
      <p:ext uri="{BB962C8B-B14F-4D97-AF65-F5344CB8AC3E}">
        <p14:creationId xmlns:p14="http://schemas.microsoft.com/office/powerpoint/2010/main" val="27395377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FEC6A-F095-4F06-9C51-9986D81D5052}"/>
              </a:ext>
            </a:extLst>
          </p:cNvPr>
          <p:cNvSpPr>
            <a:spLocks noGrp="1"/>
          </p:cNvSpPr>
          <p:nvPr>
            <p:ph type="title"/>
          </p:nvPr>
        </p:nvSpPr>
        <p:spPr/>
        <p:txBody>
          <a:bodyPr/>
          <a:lstStyle/>
          <a:p>
            <a:r>
              <a:rPr lang="en-US" dirty="0"/>
              <a:t>Mass Production</a:t>
            </a:r>
          </a:p>
        </p:txBody>
      </p:sp>
      <p:sp>
        <p:nvSpPr>
          <p:cNvPr id="3" name="Content Placeholder 2">
            <a:extLst>
              <a:ext uri="{FF2B5EF4-FFF2-40B4-BE49-F238E27FC236}">
                <a16:creationId xmlns:a16="http://schemas.microsoft.com/office/drawing/2014/main" id="{3BB7A3E2-2FC3-4F37-A16E-244E65570B43}"/>
              </a:ext>
            </a:extLst>
          </p:cNvPr>
          <p:cNvSpPr>
            <a:spLocks noGrp="1"/>
          </p:cNvSpPr>
          <p:nvPr>
            <p:ph idx="1"/>
          </p:nvPr>
        </p:nvSpPr>
        <p:spPr/>
        <p:txBody>
          <a:bodyPr/>
          <a:lstStyle/>
          <a:p>
            <a:r>
              <a:rPr lang="en-US" dirty="0"/>
              <a:t>Virtual Hardware, VM Ware, Hyper V</a:t>
            </a:r>
          </a:p>
          <a:p>
            <a:r>
              <a:rPr lang="en-US" dirty="0"/>
              <a:t>Mid 2000s</a:t>
            </a:r>
          </a:p>
          <a:p>
            <a:r>
              <a:rPr lang="en-US" dirty="0"/>
              <a:t>Allowed for a much quick production of new software systems</a:t>
            </a:r>
          </a:p>
          <a:p>
            <a:pPr marL="0" indent="0">
              <a:buNone/>
            </a:pPr>
            <a:endParaRPr lang="en-US" dirty="0"/>
          </a:p>
        </p:txBody>
      </p:sp>
    </p:spTree>
    <p:extLst>
      <p:ext uri="{BB962C8B-B14F-4D97-AF65-F5344CB8AC3E}">
        <p14:creationId xmlns:p14="http://schemas.microsoft.com/office/powerpoint/2010/main" val="2098209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E91DE-AC8E-4CAC-8660-1DF8371B3645}"/>
              </a:ext>
            </a:extLst>
          </p:cNvPr>
          <p:cNvSpPr>
            <a:spLocks noGrp="1"/>
          </p:cNvSpPr>
          <p:nvPr>
            <p:ph type="title"/>
          </p:nvPr>
        </p:nvSpPr>
        <p:spPr/>
        <p:txBody>
          <a:bodyPr/>
          <a:lstStyle/>
          <a:p>
            <a:r>
              <a:rPr lang="en-US" dirty="0"/>
              <a:t>Commoditized</a:t>
            </a:r>
          </a:p>
        </p:txBody>
      </p:sp>
      <p:sp>
        <p:nvSpPr>
          <p:cNvPr id="3" name="Content Placeholder 2">
            <a:extLst>
              <a:ext uri="{FF2B5EF4-FFF2-40B4-BE49-F238E27FC236}">
                <a16:creationId xmlns:a16="http://schemas.microsoft.com/office/drawing/2014/main" id="{C3EB741C-0854-4CFE-AE5C-CFBB7A23470B}"/>
              </a:ext>
            </a:extLst>
          </p:cNvPr>
          <p:cNvSpPr>
            <a:spLocks noGrp="1"/>
          </p:cNvSpPr>
          <p:nvPr>
            <p:ph idx="1"/>
          </p:nvPr>
        </p:nvSpPr>
        <p:spPr/>
        <p:txBody>
          <a:bodyPr/>
          <a:lstStyle/>
          <a:p>
            <a:r>
              <a:rPr lang="en-US" dirty="0"/>
              <a:t>Virtual machines with base images  (EC2 with AMIs)</a:t>
            </a:r>
          </a:p>
          <a:p>
            <a:r>
              <a:rPr lang="en-US" dirty="0"/>
              <a:t>Service oriented architectures became dominant</a:t>
            </a:r>
          </a:p>
          <a:p>
            <a:r>
              <a:rPr lang="en-US" dirty="0"/>
              <a:t>Everything is a service</a:t>
            </a:r>
          </a:p>
        </p:txBody>
      </p:sp>
    </p:spTree>
    <p:extLst>
      <p:ext uri="{BB962C8B-B14F-4D97-AF65-F5344CB8AC3E}">
        <p14:creationId xmlns:p14="http://schemas.microsoft.com/office/powerpoint/2010/main" val="9200150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E9E4A-B235-476B-BA25-1DE38A8F6D1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Serverless</a:t>
            </a:r>
          </a:p>
        </p:txBody>
      </p:sp>
      <p:sp>
        <p:nvSpPr>
          <p:cNvPr id="42" name="Content Placeholder 2">
            <a:extLst>
              <a:ext uri="{FF2B5EF4-FFF2-40B4-BE49-F238E27FC236}">
                <a16:creationId xmlns:a16="http://schemas.microsoft.com/office/drawing/2014/main" id="{02A7CC71-5816-4FAB-BB5D-188C4C8B490B}"/>
              </a:ext>
            </a:extLst>
          </p:cNvPr>
          <p:cNvSpPr>
            <a:spLocks noGrp="1"/>
          </p:cNvSpPr>
          <p:nvPr>
            <p:ph idx="1"/>
          </p:nvPr>
        </p:nvSpPr>
        <p:spPr>
          <a:xfrm>
            <a:off x="4976031" y="963877"/>
            <a:ext cx="6377769" cy="4930246"/>
          </a:xfrm>
        </p:spPr>
        <p:txBody>
          <a:bodyPr anchor="ctr">
            <a:normAutofit/>
          </a:bodyPr>
          <a:lstStyle/>
          <a:p>
            <a:pPr marL="0" indent="0">
              <a:buNone/>
            </a:pPr>
            <a:r>
              <a:rPr lang="en-US" sz="2400"/>
              <a:t>Serverless is the evolution of a highly iterated upon software architecture (SOA) that aims to extract common application components into easily consumable managed services.</a:t>
            </a:r>
          </a:p>
          <a:p>
            <a:pPr marL="0" indent="0">
              <a:buNone/>
            </a:pPr>
            <a:endParaRPr lang="en-US" sz="2400"/>
          </a:p>
          <a:p>
            <a:pPr marL="0" indent="0">
              <a:buNone/>
            </a:pPr>
            <a:r>
              <a:rPr lang="en-US" sz="2400"/>
              <a:t>As the auto manufacturer now spends little on R&amp;D for common components like shocks, brakes, frame designs, etc., Serverless allows system architects to leverage well designed and managed dbs, api endpoint services, worker processes, etc., reducing R&amp;D and increasing TTM while reducing TCO.</a:t>
            </a:r>
          </a:p>
        </p:txBody>
      </p:sp>
    </p:spTree>
    <p:extLst>
      <p:ext uri="{BB962C8B-B14F-4D97-AF65-F5344CB8AC3E}">
        <p14:creationId xmlns:p14="http://schemas.microsoft.com/office/powerpoint/2010/main" val="3280970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7045E-E6DD-4F32-9FEF-1F314D22BB93}"/>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02FE5B1C-EEC0-4711-94A4-4A6EE955A2FA}"/>
              </a:ext>
            </a:extLst>
          </p:cNvPr>
          <p:cNvSpPr>
            <a:spLocks noGrp="1"/>
          </p:cNvSpPr>
          <p:nvPr>
            <p:ph idx="1"/>
          </p:nvPr>
        </p:nvSpPr>
        <p:spPr/>
        <p:txBody>
          <a:bodyPr/>
          <a:lstStyle/>
          <a:p>
            <a:r>
              <a:rPr lang="en-US" dirty="0"/>
              <a:t>Who We Are</a:t>
            </a:r>
          </a:p>
          <a:p>
            <a:r>
              <a:rPr lang="en-US" dirty="0"/>
              <a:t>Maximizing production efficiencies in automobiles</a:t>
            </a:r>
          </a:p>
          <a:p>
            <a:r>
              <a:rPr lang="en-US" dirty="0"/>
              <a:t>Application/systems development follows same path</a:t>
            </a:r>
          </a:p>
          <a:p>
            <a:r>
              <a:rPr lang="en-US" dirty="0"/>
              <a:t>Workflow example</a:t>
            </a:r>
          </a:p>
          <a:p>
            <a:r>
              <a:rPr lang="en-US" dirty="0"/>
              <a:t>Code</a:t>
            </a:r>
          </a:p>
        </p:txBody>
      </p:sp>
    </p:spTree>
    <p:extLst>
      <p:ext uri="{BB962C8B-B14F-4D97-AF65-F5344CB8AC3E}">
        <p14:creationId xmlns:p14="http://schemas.microsoft.com/office/powerpoint/2010/main" val="3045235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A7695-A130-4756-A3CA-BE16B0DAF7FA}"/>
              </a:ext>
            </a:extLst>
          </p:cNvPr>
          <p:cNvSpPr>
            <a:spLocks noGrp="1"/>
          </p:cNvSpPr>
          <p:nvPr>
            <p:ph type="title"/>
          </p:nvPr>
        </p:nvSpPr>
        <p:spPr/>
        <p:txBody>
          <a:bodyPr/>
          <a:lstStyle/>
          <a:p>
            <a:r>
              <a:rPr lang="en-US" dirty="0"/>
              <a:t>Rob Koch</a:t>
            </a:r>
          </a:p>
        </p:txBody>
      </p:sp>
      <p:sp>
        <p:nvSpPr>
          <p:cNvPr id="3" name="Content Placeholder 2">
            <a:extLst>
              <a:ext uri="{FF2B5EF4-FFF2-40B4-BE49-F238E27FC236}">
                <a16:creationId xmlns:a16="http://schemas.microsoft.com/office/drawing/2014/main" id="{E61F61B2-F69A-424D-AB07-237FA10D1F2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95049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21E02-1279-4D94-8A10-FB9423699B0B}"/>
              </a:ext>
            </a:extLst>
          </p:cNvPr>
          <p:cNvSpPr>
            <a:spLocks noGrp="1"/>
          </p:cNvSpPr>
          <p:nvPr>
            <p:ph type="title"/>
          </p:nvPr>
        </p:nvSpPr>
        <p:spPr/>
        <p:txBody>
          <a:bodyPr/>
          <a:lstStyle/>
          <a:p>
            <a:r>
              <a:rPr lang="en-US" dirty="0"/>
              <a:t>Matthew Bonig</a:t>
            </a:r>
          </a:p>
        </p:txBody>
      </p:sp>
      <p:pic>
        <p:nvPicPr>
          <p:cNvPr id="4" name="Content Placeholder 3">
            <a:extLst>
              <a:ext uri="{FF2B5EF4-FFF2-40B4-BE49-F238E27FC236}">
                <a16:creationId xmlns:a16="http://schemas.microsoft.com/office/drawing/2014/main" id="{4A60A748-51DD-4283-B981-E95DAB156616}"/>
              </a:ext>
            </a:extLst>
          </p:cNvPr>
          <p:cNvPicPr>
            <a:picLocks noGrp="1" noChangeAspect="1"/>
          </p:cNvPicPr>
          <p:nvPr>
            <p:ph idx="1"/>
          </p:nvPr>
        </p:nvPicPr>
        <p:blipFill>
          <a:blip r:embed="rId2"/>
          <a:stretch>
            <a:fillRect/>
          </a:stretch>
        </p:blipFill>
        <p:spPr>
          <a:xfrm>
            <a:off x="8906173" y="1690688"/>
            <a:ext cx="2447627" cy="4351338"/>
          </a:xfrm>
          <a:prstGeom prst="rect">
            <a:avLst/>
          </a:prstGeom>
        </p:spPr>
      </p:pic>
      <p:sp>
        <p:nvSpPr>
          <p:cNvPr id="5" name="Rectangle 4">
            <a:extLst>
              <a:ext uri="{FF2B5EF4-FFF2-40B4-BE49-F238E27FC236}">
                <a16:creationId xmlns:a16="http://schemas.microsoft.com/office/drawing/2014/main" id="{95A79BE8-1495-41BB-80A8-76F63B877DA1}"/>
              </a:ext>
            </a:extLst>
          </p:cNvPr>
          <p:cNvSpPr/>
          <p:nvPr/>
        </p:nvSpPr>
        <p:spPr>
          <a:xfrm>
            <a:off x="838200" y="1674674"/>
            <a:ext cx="7881730" cy="3416320"/>
          </a:xfrm>
          <a:prstGeom prst="rect">
            <a:avLst/>
          </a:prstGeom>
        </p:spPr>
        <p:txBody>
          <a:bodyPr wrap="square">
            <a:spAutoFit/>
          </a:bodyPr>
          <a:lstStyle/>
          <a:p>
            <a:pPr marL="285750" indent="-285750">
              <a:buFont typeface="Arial" panose="020B0604020202020204" pitchFamily="34" charset="0"/>
              <a:buChar char="•"/>
            </a:pPr>
            <a:r>
              <a:rPr lang="en-US" sz="3600" dirty="0"/>
              <a:t>Professional Developer 10+ years</a:t>
            </a:r>
          </a:p>
          <a:p>
            <a:pPr marL="285750" indent="-285750">
              <a:buFont typeface="Arial" panose="020B0604020202020204" pitchFamily="34" charset="0"/>
              <a:buChar char="•"/>
            </a:pPr>
            <a:r>
              <a:rPr lang="en-US" sz="3600" dirty="0"/>
              <a:t>Enterprise/SMB application architect</a:t>
            </a:r>
          </a:p>
          <a:p>
            <a:pPr marL="285750" indent="-285750">
              <a:buFont typeface="Arial" panose="020B0604020202020204" pitchFamily="34" charset="0"/>
              <a:buChar char="•"/>
            </a:pPr>
            <a:r>
              <a:rPr lang="en-US" sz="3600" dirty="0"/>
              <a:t>Node/Angular (recovering .NET)</a:t>
            </a:r>
          </a:p>
          <a:p>
            <a:pPr marL="285750" indent="-285750">
              <a:buFont typeface="Arial" panose="020B0604020202020204" pitchFamily="34" charset="0"/>
              <a:buChar char="•"/>
            </a:pPr>
            <a:r>
              <a:rPr lang="en-US" sz="3600" dirty="0"/>
              <a:t>AWS Certified Solutions Architect</a:t>
            </a:r>
          </a:p>
          <a:p>
            <a:endParaRPr lang="en-US" sz="3600" dirty="0"/>
          </a:p>
        </p:txBody>
      </p:sp>
    </p:spTree>
    <p:extLst>
      <p:ext uri="{BB962C8B-B14F-4D97-AF65-F5344CB8AC3E}">
        <p14:creationId xmlns:p14="http://schemas.microsoft.com/office/powerpoint/2010/main" val="415952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700A806-FCC8-4EE4-BBF7-173BC8D6690B}"/>
              </a:ext>
            </a:extLst>
          </p:cNvPr>
          <p:cNvSpPr/>
          <p:nvPr/>
        </p:nvSpPr>
        <p:spPr>
          <a:xfrm>
            <a:off x="3359706" y="2767280"/>
            <a:ext cx="5472588" cy="1323439"/>
          </a:xfrm>
          <a:prstGeom prst="rect">
            <a:avLst/>
          </a:prstGeom>
        </p:spPr>
        <p:txBody>
          <a:bodyPr wrap="none">
            <a:spAutoFit/>
          </a:bodyPr>
          <a:lstStyle/>
          <a:p>
            <a:r>
              <a:rPr lang="en-US" sz="8000" dirty="0"/>
              <a:t>Automobiles</a:t>
            </a:r>
          </a:p>
        </p:txBody>
      </p:sp>
    </p:spTree>
    <p:extLst>
      <p:ext uri="{BB962C8B-B14F-4D97-AF65-F5344CB8AC3E}">
        <p14:creationId xmlns:p14="http://schemas.microsoft.com/office/powerpoint/2010/main" val="1453301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46ED4BA-7CC9-41C9-8F6A-3755B1DBAA3E}"/>
              </a:ext>
            </a:extLst>
          </p:cNvPr>
          <p:cNvSpPr>
            <a:spLocks noGrp="1"/>
          </p:cNvSpPr>
          <p:nvPr>
            <p:ph type="title"/>
          </p:nvPr>
        </p:nvSpPr>
        <p:spPr>
          <a:xfrm>
            <a:off x="526073" y="4756638"/>
            <a:ext cx="11139854" cy="930447"/>
          </a:xfrm>
        </p:spPr>
        <p:txBody>
          <a:bodyPr vert="horz" lIns="91440" tIns="45720" rIns="91440" bIns="45720" rtlCol="0" anchor="b">
            <a:normAutofit/>
          </a:bodyPr>
          <a:lstStyle/>
          <a:p>
            <a:pPr algn="ctr"/>
            <a:r>
              <a:rPr lang="en-US" sz="5400" kern="1200">
                <a:solidFill>
                  <a:srgbClr val="FFFFFF"/>
                </a:solidFill>
                <a:latin typeface="+mj-lt"/>
                <a:ea typeface="+mj-ea"/>
                <a:cs typeface="+mj-cs"/>
              </a:rPr>
              <a:t>Early Cars – The beginnings</a:t>
            </a:r>
          </a:p>
        </p:txBody>
      </p:sp>
      <p:pic>
        <p:nvPicPr>
          <p:cNvPr id="17" name="Content Placeholder 4" descr="A bicycle leaning against a wall&#10;&#10;Description automatically generated">
            <a:extLst>
              <a:ext uri="{FF2B5EF4-FFF2-40B4-BE49-F238E27FC236}">
                <a16:creationId xmlns:a16="http://schemas.microsoft.com/office/drawing/2014/main" id="{8639833F-52EF-4F47-840E-C4295753EBB5}"/>
              </a:ext>
            </a:extLst>
          </p:cNvPr>
          <p:cNvPicPr>
            <a:picLocks noChangeAspect="1"/>
          </p:cNvPicPr>
          <p:nvPr/>
        </p:nvPicPr>
        <p:blipFill rotWithShape="1">
          <a:blip r:embed="rId3">
            <a:extLst>
              <a:ext uri="{28A0092B-C50C-407E-A947-70E740481C1C}">
                <a14:useLocalDpi xmlns:a14="http://schemas.microsoft.com/office/drawing/2010/main" val="0"/>
              </a:ext>
            </a:extLst>
          </a:blip>
          <a:srcRect l="5565" r="23323" b="-1"/>
          <a:stretch/>
        </p:blipFill>
        <p:spPr>
          <a:xfrm>
            <a:off x="2514987" y="307731"/>
            <a:ext cx="7106926" cy="3997637"/>
          </a:xfrm>
          <a:prstGeom prst="rect">
            <a:avLst/>
          </a:prstGeom>
        </p:spPr>
      </p:pic>
      <p:cxnSp>
        <p:nvCxnSpPr>
          <p:cNvPr id="38" name="Straight Connector 3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2777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46ED4BA-7CC9-41C9-8F6A-3755B1DBAA3E}"/>
              </a:ext>
            </a:extLst>
          </p:cNvPr>
          <p:cNvSpPr>
            <a:spLocks noGrp="1"/>
          </p:cNvSpPr>
          <p:nvPr>
            <p:ph type="title"/>
          </p:nvPr>
        </p:nvSpPr>
        <p:spPr>
          <a:xfrm>
            <a:off x="526073" y="4756638"/>
            <a:ext cx="11139854" cy="930447"/>
          </a:xfrm>
        </p:spPr>
        <p:txBody>
          <a:bodyPr vert="horz" lIns="91440" tIns="45720" rIns="91440" bIns="45720" rtlCol="0" anchor="b">
            <a:normAutofit/>
          </a:bodyPr>
          <a:lstStyle/>
          <a:p>
            <a:pPr algn="ctr"/>
            <a:r>
              <a:rPr lang="en-US" sz="5400" kern="1200">
                <a:solidFill>
                  <a:srgbClr val="FFFFFF"/>
                </a:solidFill>
                <a:latin typeface="+mj-lt"/>
                <a:ea typeface="+mj-ea"/>
                <a:cs typeface="+mj-cs"/>
              </a:rPr>
              <a:t>Early Cars – A little more advanced</a:t>
            </a:r>
          </a:p>
        </p:txBody>
      </p:sp>
      <p:pic>
        <p:nvPicPr>
          <p:cNvPr id="6" name="Content Placeholder 5" descr="A picture containing bicycle, outdoor, old, next&#10;&#10;Description automatically generated">
            <a:extLst>
              <a:ext uri="{FF2B5EF4-FFF2-40B4-BE49-F238E27FC236}">
                <a16:creationId xmlns:a16="http://schemas.microsoft.com/office/drawing/2014/main" id="{6389B88D-DD65-4666-A988-2661D3D8EDAF}"/>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12228" b="9647"/>
          <a:stretch/>
        </p:blipFill>
        <p:spPr>
          <a:xfrm>
            <a:off x="2514995" y="307731"/>
            <a:ext cx="7106910" cy="3997637"/>
          </a:xfrm>
          <a:prstGeom prst="rect">
            <a:avLst/>
          </a:prstGeom>
        </p:spPr>
      </p:pic>
      <p:cxnSp>
        <p:nvCxnSpPr>
          <p:cNvPr id="22" name="Straight Connector 2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00589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64BC4EB-7401-4C32-B658-C87406E98FB8}"/>
              </a:ext>
            </a:extLst>
          </p:cNvPr>
          <p:cNvSpPr>
            <a:spLocks noGrp="1"/>
          </p:cNvSpPr>
          <p:nvPr>
            <p:ph type="title"/>
          </p:nvPr>
        </p:nvSpPr>
        <p:spPr>
          <a:xfrm>
            <a:off x="526073" y="4756638"/>
            <a:ext cx="11139854" cy="930447"/>
          </a:xfrm>
        </p:spPr>
        <p:txBody>
          <a:bodyPr vert="horz" lIns="91440" tIns="45720" rIns="91440" bIns="45720" rtlCol="0" anchor="b">
            <a:normAutofit/>
          </a:bodyPr>
          <a:lstStyle/>
          <a:p>
            <a:pPr algn="ctr"/>
            <a:r>
              <a:rPr lang="en-US" sz="5400" kern="1200">
                <a:solidFill>
                  <a:srgbClr val="FFFFFF"/>
                </a:solidFill>
                <a:latin typeface="+mj-lt"/>
                <a:ea typeface="+mj-ea"/>
                <a:cs typeface="+mj-cs"/>
              </a:rPr>
              <a:t>Mass production</a:t>
            </a:r>
          </a:p>
        </p:txBody>
      </p:sp>
      <p:pic>
        <p:nvPicPr>
          <p:cNvPr id="5" name="Content Placeholder 4" descr="A car parked on a dirt road&#10;&#10;Description automatically generated">
            <a:extLst>
              <a:ext uri="{FF2B5EF4-FFF2-40B4-BE49-F238E27FC236}">
                <a16:creationId xmlns:a16="http://schemas.microsoft.com/office/drawing/2014/main" id="{B50AAC6C-ECE1-4CF3-84E1-D8267942D97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8294" b="16706"/>
          <a:stretch/>
        </p:blipFill>
        <p:spPr>
          <a:xfrm>
            <a:off x="2514995" y="307731"/>
            <a:ext cx="7106910" cy="3997637"/>
          </a:xfrm>
          <a:prstGeom prst="rect">
            <a:avLst/>
          </a:prstGeom>
        </p:spPr>
      </p:pic>
      <p:cxnSp>
        <p:nvCxnSpPr>
          <p:cNvPr id="21" name="Straight Connector 20">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1652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3" name="Straight Connector 72">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477749"/>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sp>
        <p:nvSpPr>
          <p:cNvPr id="75" name="Rectangle 74">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4BC4EB-7401-4C32-B658-C87406E98FB8}"/>
              </a:ext>
            </a:extLst>
          </p:cNvPr>
          <p:cNvSpPr>
            <a:spLocks noGrp="1"/>
          </p:cNvSpPr>
          <p:nvPr>
            <p:ph type="title"/>
          </p:nvPr>
        </p:nvSpPr>
        <p:spPr>
          <a:xfrm>
            <a:off x="526073" y="4756638"/>
            <a:ext cx="11139854" cy="930447"/>
          </a:xfrm>
        </p:spPr>
        <p:txBody>
          <a:bodyPr vert="horz" lIns="91440" tIns="45720" rIns="91440" bIns="45720" rtlCol="0" anchor="b">
            <a:normAutofit/>
          </a:bodyPr>
          <a:lstStyle/>
          <a:p>
            <a:pPr algn="ctr"/>
            <a:r>
              <a:rPr lang="en-US" sz="5400">
                <a:solidFill>
                  <a:srgbClr val="FFFFFF"/>
                </a:solidFill>
              </a:rPr>
              <a:t>Mass production</a:t>
            </a:r>
          </a:p>
        </p:txBody>
      </p:sp>
      <p:pic>
        <p:nvPicPr>
          <p:cNvPr id="1026" name="Picture 2" descr="https://www.anythingaboutcars.com/images/x1941_Chrysler_Town_and_Country.jpg.pagespeed.ic.7_E_XhuI_-.jpg">
            <a:extLst>
              <a:ext uri="{FF2B5EF4-FFF2-40B4-BE49-F238E27FC236}">
                <a16:creationId xmlns:a16="http://schemas.microsoft.com/office/drawing/2014/main" id="{50FC2B42-D981-45E4-BA94-E93AAF25A874}"/>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382907" y="307731"/>
            <a:ext cx="5330182" cy="399763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images.carscoops.com/2017/05/mustang-most-searched-classic-8.jpg">
            <a:extLst>
              <a:ext uri="{FF2B5EF4-FFF2-40B4-BE49-F238E27FC236}">
                <a16:creationId xmlns:a16="http://schemas.microsoft.com/office/drawing/2014/main" id="{E9AE3DFF-9AE6-4340-8734-D00C787435F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6416043" y="826632"/>
            <a:ext cx="5455917" cy="2959834"/>
          </a:xfrm>
          <a:prstGeom prst="rect">
            <a:avLst/>
          </a:prstGeom>
          <a:noFill/>
          <a:extLst>
            <a:ext uri="{909E8E84-426E-40DD-AFC4-6F175D3DCCD1}">
              <a14:hiddenFill xmlns:a14="http://schemas.microsoft.com/office/drawing/2010/main">
                <a:solidFill>
                  <a:srgbClr val="FFFFFF"/>
                </a:solidFill>
              </a14:hiddenFill>
            </a:ext>
          </a:extLst>
        </p:spPr>
      </p:pic>
      <p:cxnSp>
        <p:nvCxnSpPr>
          <p:cNvPr id="77" name="Straight Connector 76">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42911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951</Words>
  <Application>Microsoft Office PowerPoint</Application>
  <PresentationFormat>Widescreen</PresentationFormat>
  <Paragraphs>184</Paragraphs>
  <Slides>19</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Inherit</vt:lpstr>
      <vt:lpstr>Office Theme</vt:lpstr>
      <vt:lpstr>AWS Serverless</vt:lpstr>
      <vt:lpstr>Outline</vt:lpstr>
      <vt:lpstr>Rob Koch</vt:lpstr>
      <vt:lpstr>Matthew Bonig</vt:lpstr>
      <vt:lpstr>PowerPoint Presentation</vt:lpstr>
      <vt:lpstr>Early Cars – The beginnings</vt:lpstr>
      <vt:lpstr>Early Cars – A little more advanced</vt:lpstr>
      <vt:lpstr>Mass production</vt:lpstr>
      <vt:lpstr>Mass production</vt:lpstr>
      <vt:lpstr>Commoditize</vt:lpstr>
      <vt:lpstr>Commoditize</vt:lpstr>
      <vt:lpstr>Commoditize</vt:lpstr>
      <vt:lpstr>Commoditize</vt:lpstr>
      <vt:lpstr>Specialization</vt:lpstr>
      <vt:lpstr>Beginning to Highly Commoditized </vt:lpstr>
      <vt:lpstr>Software Systems – The Beginning</vt:lpstr>
      <vt:lpstr>Mass Production</vt:lpstr>
      <vt:lpstr>Commoditized</vt:lpstr>
      <vt:lpstr>Serverless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Serverless</dc:title>
  <dc:creator>Matthew Bonig</dc:creator>
  <cp:lastModifiedBy>Matthew Bonig</cp:lastModifiedBy>
  <cp:revision>2</cp:revision>
  <dcterms:created xsi:type="dcterms:W3CDTF">2019-06-17T16:57:14Z</dcterms:created>
  <dcterms:modified xsi:type="dcterms:W3CDTF">2019-06-17T17:08:17Z</dcterms:modified>
</cp:coreProperties>
</file>